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97" r:id="rId3"/>
    <p:sldId id="258" r:id="rId4"/>
    <p:sldId id="298" r:id="rId5"/>
    <p:sldId id="299" r:id="rId6"/>
    <p:sldId id="300" r:id="rId7"/>
    <p:sldId id="302" r:id="rId8"/>
    <p:sldId id="307" r:id="rId9"/>
    <p:sldId id="305" r:id="rId10"/>
    <p:sldId id="306" r:id="rId11"/>
    <p:sldId id="303" r:id="rId12"/>
    <p:sldId id="309" r:id="rId13"/>
    <p:sldId id="310" r:id="rId14"/>
    <p:sldId id="311" r:id="rId15"/>
    <p:sldId id="314" r:id="rId16"/>
    <p:sldId id="313" r:id="rId17"/>
    <p:sldId id="304" r:id="rId18"/>
    <p:sldId id="315" r:id="rId19"/>
    <p:sldId id="318" r:id="rId20"/>
    <p:sldId id="317" r:id="rId21"/>
    <p:sldId id="319" r:id="rId22"/>
    <p:sldId id="320" r:id="rId23"/>
    <p:sldId id="316" r:id="rId24"/>
  </p:sldIdLst>
  <p:sldSz cx="9144000" cy="5143500" type="screen16x9"/>
  <p:notesSz cx="6858000" cy="9144000"/>
  <p:embeddedFontLst>
    <p:embeddedFont>
      <p:font typeface="Catamaran Light" panose="02010600030101010101" charset="0"/>
      <p:regular r:id="rId26"/>
      <p:bold r:id="rId27"/>
    </p:embeddedFont>
    <p:embeddedFont>
      <p:font typeface="Fira Sans Extra Condensed Medium" panose="02010600030101010101" charset="0"/>
      <p:regular r:id="rId28"/>
      <p:bold r:id="rId29"/>
      <p:italic r:id="rId30"/>
      <p:boldItalic r:id="rId31"/>
    </p:embeddedFont>
    <p:embeddedFont>
      <p:font typeface="Franklin Gothic Demi Cond" panose="020B0706030402020204" pitchFamily="34" charset="0"/>
      <p:regular r:id="rId32"/>
      <p:bold r:id="rId33"/>
    </p:embeddedFont>
    <p:embeddedFont>
      <p:font typeface="Franklin Gothic Heavy" panose="020B0903020102020204" pitchFamily="34" charset="0"/>
      <p:regular r:id="rId34"/>
      <p:bold r:id="rId35"/>
      <p:italic r:id="rId36"/>
      <p:boldItalic r:id="rId37"/>
    </p:embeddedFont>
    <p:embeddedFont>
      <p:font typeface="Livvic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E0DD2D-DBD4-4EB9-83EF-7EDAA8469F0B}">
  <a:tblStyle styleId="{F4E0DD2D-DBD4-4EB9-83EF-7EDAA8469F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957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757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471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774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022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875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79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294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766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87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349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538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064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01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270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971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775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221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57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72" r:id="rId3"/>
    <p:sldLayoutId id="2147483673" r:id="rId4"/>
    <p:sldLayoutId id="2147483674" r:id="rId5"/>
    <p:sldLayoutId id="214748366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19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11" Type="http://schemas.openxmlformats.org/officeDocument/2006/relationships/image" Target="../media/image2.png"/><Relationship Id="rId5" Type="http://schemas.openxmlformats.org/officeDocument/2006/relationships/image" Target="../media/image7.jpeg"/><Relationship Id="rId10" Type="http://schemas.openxmlformats.org/officeDocument/2006/relationships/image" Target="../media/image4.svg"/><Relationship Id="rId4" Type="http://schemas.openxmlformats.org/officeDocument/2006/relationships/image" Target="../media/image6.jpe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4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11" Type="http://schemas.openxmlformats.org/officeDocument/2006/relationships/image" Target="../media/image19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rone acceso">
            <a:extLst>
              <a:ext uri="{FF2B5EF4-FFF2-40B4-BE49-F238E27FC236}">
                <a16:creationId xmlns:a16="http://schemas.microsoft.com/office/drawing/2014/main" id="{7ED7B5FE-8AA4-A594-BD68-9979774B9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946" b="-1587"/>
          <a:stretch/>
        </p:blipFill>
        <p:spPr bwMode="auto">
          <a:xfrm>
            <a:off x="2860746" y="0"/>
            <a:ext cx="6172854" cy="52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Google Shape;128;p26"/>
          <p:cNvSpPr/>
          <p:nvPr/>
        </p:nvSpPr>
        <p:spPr>
          <a:xfrm rot="5400000">
            <a:off x="1679999" y="-47551"/>
            <a:ext cx="2856553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506614" y="2920144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ranklin Gothic Heavy" panose="020B0603020102020204" pitchFamily="34" charset="0"/>
              </a:rPr>
              <a:t>T-Rex Squad </a:t>
            </a:r>
            <a:endParaRPr sz="2400" b="1">
              <a:solidFill>
                <a:schemeClr val="lt1"/>
              </a:solidFill>
              <a:latin typeface="Franklin Gothic Heavy" panose="020B0603020102020204" pitchFamily="34" charset="0"/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812075" y="9370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Anti-drone System 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556234" y="2231785"/>
            <a:ext cx="2856555" cy="467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0C81E9-C2D5-0A59-DBC2-08DB3CA921C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61251" y="2819722"/>
            <a:ext cx="948290" cy="717000"/>
          </a:xfrm>
          <a:prstGeom prst="rect">
            <a:avLst/>
          </a:prstGeom>
        </p:spPr>
      </p:pic>
      <p:pic>
        <p:nvPicPr>
          <p:cNvPr id="6" name="Graphique 7">
            <a:extLst>
              <a:ext uri="{FF2B5EF4-FFF2-40B4-BE49-F238E27FC236}">
                <a16:creationId xmlns:a16="http://schemas.microsoft.com/office/drawing/2014/main" id="{97D36A45-CF7A-29EA-4E08-828341514C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00" y="74434"/>
            <a:ext cx="1224996" cy="515502"/>
          </a:xfrm>
          <a:prstGeom prst="rect">
            <a:avLst/>
          </a:prstGeom>
        </p:spPr>
      </p:pic>
      <p:sp>
        <p:nvSpPr>
          <p:cNvPr id="7" name="Google Shape;150;p27">
            <a:extLst>
              <a:ext uri="{FF2B5EF4-FFF2-40B4-BE49-F238E27FC236}">
                <a16:creationId xmlns:a16="http://schemas.microsoft.com/office/drawing/2014/main" id="{042A3302-F278-DBEC-38CC-F57D0C58A18B}"/>
              </a:ext>
            </a:extLst>
          </p:cNvPr>
          <p:cNvSpPr txBox="1"/>
          <p:nvPr/>
        </p:nvSpPr>
        <p:spPr>
          <a:xfrm>
            <a:off x="7285641" y="-42531"/>
            <a:ext cx="1796904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>
                <a:solidFill>
                  <a:schemeClr val="dk1"/>
                </a:solidFill>
                <a:latin typeface="Franklin Gothic Demi Cond" panose="020B0603020102020204" pitchFamily="34" charset="0"/>
                <a:ea typeface="Livvic"/>
                <a:cs typeface="Livvic"/>
                <a:sym typeface="Livvic"/>
              </a:rPr>
              <a:t>System modelling class</a:t>
            </a:r>
          </a:p>
          <a:p>
            <a:pPr algn="r"/>
            <a:r>
              <a:rPr lang="en" sz="1100" b="1">
                <a:solidFill>
                  <a:schemeClr val="dk1"/>
                </a:solidFill>
                <a:latin typeface="Franklin Gothic Demi Cond" panose="020B0603020102020204" pitchFamily="34" charset="0"/>
                <a:ea typeface="Livvic"/>
                <a:cs typeface="Livvic"/>
                <a:sym typeface="Livvic"/>
              </a:rPr>
              <a:t>18.01.23</a:t>
            </a:r>
            <a:endParaRPr sz="1100" b="1">
              <a:solidFill>
                <a:schemeClr val="dk1"/>
              </a:solidFill>
              <a:latin typeface="Franklin Gothic Demi Cond" panose="020B0603020102020204" pitchFamily="34" charset="0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HARDWARE DESCRIPTION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what we did 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10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06DC8DF-D49A-0240-8D99-A7541202B591}"/>
              </a:ext>
            </a:extLst>
          </p:cNvPr>
          <p:cNvSpPr txBox="1"/>
          <p:nvPr/>
        </p:nvSpPr>
        <p:spPr>
          <a:xfrm>
            <a:off x="3675057" y="1457040"/>
            <a:ext cx="51393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>
                <a:latin typeface="Livvic" pitchFamily="2" charset="77"/>
              </a:rPr>
              <a:t>EV3 Controller</a:t>
            </a:r>
          </a:p>
          <a:p>
            <a:endParaRPr lang="fr-FR" sz="1800" b="1" u="sng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>
                <a:solidFill>
                  <a:schemeClr val="tx1"/>
                </a:solidFill>
                <a:latin typeface="Livvic" pitchFamily="2" charset="77"/>
                <a:ea typeface="SimSun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sz="1800" kern="100">
                <a:solidFill>
                  <a:schemeClr val="tx1"/>
                </a:solidFill>
                <a:effectLst/>
                <a:latin typeface="Livvic" pitchFamily="2" charset="77"/>
                <a:ea typeface="SimSun" panose="02010600030101010101" pitchFamily="2" charset="-122"/>
                <a:cs typeface="Times New Roman" panose="02020603050405020304" pitchFamily="18" charset="0"/>
              </a:rPr>
              <a:t>entral controller using Pixy mode </a:t>
            </a:r>
            <a:r>
              <a:rPr lang="fr-FR" sz="18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800" b="1" u="sng">
                <a:solidFill>
                  <a:schemeClr val="tx1"/>
                </a:solidFill>
                <a:latin typeface="Livvic" pitchFamily="2" charset="77"/>
              </a:rPr>
              <a:t> </a:t>
            </a:r>
            <a:endParaRPr lang="fr-FR" sz="180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err="1">
                <a:solidFill>
                  <a:schemeClr val="tx1"/>
                </a:solidFill>
                <a:latin typeface="Livvic" pitchFamily="2" charset="77"/>
              </a:rPr>
              <a:t>Communicates</a:t>
            </a:r>
            <a:r>
              <a:rPr lang="fr-FR" sz="1800">
                <a:solidFill>
                  <a:schemeClr val="tx1"/>
                </a:solidFill>
                <a:latin typeface="Livvic" pitchFamily="2" charset="77"/>
              </a:rPr>
              <a:t> </a:t>
            </a:r>
            <a:r>
              <a:rPr lang="fr-FR" sz="1800" err="1">
                <a:solidFill>
                  <a:schemeClr val="tx1"/>
                </a:solidFill>
                <a:latin typeface="Livvic" pitchFamily="2" charset="77"/>
              </a:rPr>
              <a:t>thanks</a:t>
            </a:r>
            <a:r>
              <a:rPr lang="fr-FR" sz="1800">
                <a:solidFill>
                  <a:schemeClr val="tx1"/>
                </a:solidFill>
                <a:latin typeface="Livvic" pitchFamily="2" charset="77"/>
              </a:rPr>
              <a:t> to Wifi </a:t>
            </a:r>
            <a:r>
              <a:rPr lang="fr-FR" sz="1800" err="1">
                <a:solidFill>
                  <a:schemeClr val="tx1"/>
                </a:solidFill>
                <a:latin typeface="Livvic" pitchFamily="2" charset="77"/>
              </a:rPr>
              <a:t>with</a:t>
            </a:r>
            <a:r>
              <a:rPr lang="fr-FR" sz="1800">
                <a:solidFill>
                  <a:schemeClr val="tx1"/>
                </a:solidFill>
                <a:latin typeface="Livvic" pitchFamily="2" charset="77"/>
              </a:rPr>
              <a:t> the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>
                <a:solidFill>
                  <a:schemeClr val="tx1"/>
                </a:solidFill>
                <a:latin typeface="Livvic" pitchFamily="2" charset="77"/>
                <a:ea typeface="SimSu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sz="1800" kern="100">
                <a:solidFill>
                  <a:schemeClr val="tx1"/>
                </a:solidFill>
                <a:effectLst/>
                <a:latin typeface="Livvic" pitchFamily="2" charset="77"/>
                <a:ea typeface="SimSun" panose="02010600030101010101" pitchFamily="2" charset="-122"/>
                <a:cs typeface="Times New Roman" panose="02020603050405020304" pitchFamily="18" charset="0"/>
              </a:rPr>
              <a:t>sing Pixy mode.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>
                <a:solidFill>
                  <a:schemeClr val="tx1"/>
                </a:solidFill>
                <a:latin typeface="Livvic" pitchFamily="2" charset="77"/>
                <a:ea typeface="SimSun" panose="02010600030101010101" pitchFamily="2" charset="-122"/>
                <a:cs typeface="Times New Roman" panose="02020603050405020304" pitchFamily="18" charset="0"/>
              </a:rPr>
              <a:t>Control sensors and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00">
                <a:solidFill>
                  <a:schemeClr val="tx1"/>
                </a:solidFill>
                <a:effectLst/>
                <a:latin typeface="Livvic" pitchFamily="2" charset="77"/>
                <a:ea typeface="SimSun" panose="02010600030101010101" pitchFamily="2" charset="-122"/>
                <a:cs typeface="Times New Roman" panose="02020603050405020304" pitchFamily="18" charset="0"/>
              </a:rPr>
              <a:t>Use to detect target and </a:t>
            </a:r>
            <a:r>
              <a:rPr lang="en-US" sz="1800" kern="100" err="1">
                <a:solidFill>
                  <a:schemeClr val="tx1"/>
                </a:solidFill>
                <a:effectLst/>
                <a:latin typeface="Livvic" pitchFamily="2" charset="77"/>
                <a:ea typeface="SimSun" panose="02010600030101010101" pitchFamily="2" charset="-122"/>
                <a:cs typeface="Times New Roman" panose="02020603050405020304" pitchFamily="18" charset="0"/>
              </a:rPr>
              <a:t>calcul</a:t>
            </a:r>
            <a:r>
              <a:rPr lang="en-US" sz="1800" kern="100">
                <a:solidFill>
                  <a:schemeClr val="tx1"/>
                </a:solidFill>
                <a:effectLst/>
                <a:latin typeface="Livvic" pitchFamily="2" charset="77"/>
                <a:ea typeface="SimSun" panose="02010600030101010101" pitchFamily="2" charset="-122"/>
                <a:cs typeface="Times New Roman" panose="02020603050405020304" pitchFamily="18" charset="0"/>
              </a:rPr>
              <a:t> the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kern="100">
              <a:solidFill>
                <a:schemeClr val="tx1"/>
              </a:solidFill>
              <a:effectLst/>
              <a:latin typeface="Livvic" pitchFamily="2" charset="77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1026" name="Picture 2" descr="Teacher Notes: Introduction to EV3 Controller | FLLCasts">
            <a:extLst>
              <a:ext uri="{FF2B5EF4-FFF2-40B4-BE49-F238E27FC236}">
                <a16:creationId xmlns:a16="http://schemas.microsoft.com/office/drawing/2014/main" id="{53D3B8CF-B7D9-8143-A956-BC529CE99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8" r="10312"/>
          <a:stretch/>
        </p:blipFill>
        <p:spPr bwMode="auto">
          <a:xfrm>
            <a:off x="197067" y="1550219"/>
            <a:ext cx="3214254" cy="221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30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2187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11</a:t>
            </a:fld>
            <a:endParaRPr lang="fr-FR" sz="2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821472" y="1649588"/>
            <a:ext cx="75010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>
                <a:solidFill>
                  <a:schemeClr val="lt1"/>
                </a:solidFill>
              </a:rPr>
              <a:t>CODE STRUCTURE </a:t>
            </a:r>
          </a:p>
        </p:txBody>
      </p:sp>
    </p:spTree>
    <p:extLst>
      <p:ext uri="{BB962C8B-B14F-4D97-AF65-F5344CB8AC3E}">
        <p14:creationId xmlns:p14="http://schemas.microsoft.com/office/powerpoint/2010/main" val="404914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what we did 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12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rganigramme : Alternative 3">
            <a:extLst>
              <a:ext uri="{FF2B5EF4-FFF2-40B4-BE49-F238E27FC236}">
                <a16:creationId xmlns:a16="http://schemas.microsoft.com/office/drawing/2014/main" id="{DBC8277A-6988-5D4A-8B19-1F2C5C66E1D4}"/>
              </a:ext>
            </a:extLst>
          </p:cNvPr>
          <p:cNvSpPr/>
          <p:nvPr/>
        </p:nvSpPr>
        <p:spPr>
          <a:xfrm>
            <a:off x="4420920" y="166922"/>
            <a:ext cx="1401418" cy="34365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Begin</a:t>
            </a:r>
          </a:p>
        </p:txBody>
      </p:sp>
      <p:sp>
        <p:nvSpPr>
          <p:cNvPr id="12" name="Organigramme : Procédé 6">
            <a:extLst>
              <a:ext uri="{FF2B5EF4-FFF2-40B4-BE49-F238E27FC236}">
                <a16:creationId xmlns:a16="http://schemas.microsoft.com/office/drawing/2014/main" id="{1FF2A2F7-930C-A042-BB03-0B00B358DA18}"/>
              </a:ext>
            </a:extLst>
          </p:cNvPr>
          <p:cNvSpPr/>
          <p:nvPr/>
        </p:nvSpPr>
        <p:spPr>
          <a:xfrm>
            <a:off x="4420919" y="831819"/>
            <a:ext cx="1401418" cy="49198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scanning</a:t>
            </a:r>
          </a:p>
        </p:txBody>
      </p:sp>
      <p:sp>
        <p:nvSpPr>
          <p:cNvPr id="13" name="Titre 14">
            <a:extLst>
              <a:ext uri="{FF2B5EF4-FFF2-40B4-BE49-F238E27FC236}">
                <a16:creationId xmlns:a16="http://schemas.microsoft.com/office/drawing/2014/main" id="{EE352242-F818-0142-9F07-D3A0DE4B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0919" y="2707362"/>
            <a:ext cx="1401418" cy="4912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0" dirty="0">
                <a:solidFill>
                  <a:schemeClr val="bg1"/>
                </a:solidFill>
                <a:latin typeface="+mn-lt"/>
              </a:rPr>
              <a:t>tracking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532F15-ADCC-C84B-87E0-1E8CCDC1725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5121628" y="510579"/>
            <a:ext cx="1" cy="32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7C657AC-405B-984D-9831-924A51198B08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121627" y="1323805"/>
            <a:ext cx="1" cy="3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E1694D6-DAF8-0049-A616-4934F1D895F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121627" y="2371213"/>
            <a:ext cx="1" cy="3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447CB17C-D7EC-1044-8DAD-54E84061C384}"/>
              </a:ext>
            </a:extLst>
          </p:cNvPr>
          <p:cNvSpPr txBox="1"/>
          <p:nvPr/>
        </p:nvSpPr>
        <p:spPr>
          <a:xfrm>
            <a:off x="5121627" y="2386022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err="1"/>
              <a:t>True</a:t>
            </a:r>
            <a:endParaRPr lang="fr-FR" sz="105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7FECCF6-BA4B-784B-8497-513030C02C3B}"/>
              </a:ext>
            </a:extLst>
          </p:cNvPr>
          <p:cNvSpPr txBox="1"/>
          <p:nvPr/>
        </p:nvSpPr>
        <p:spPr>
          <a:xfrm>
            <a:off x="6084223" y="1517357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False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20C766F-26CA-8044-8C09-1FA1F6957371}"/>
              </a:ext>
            </a:extLst>
          </p:cNvPr>
          <p:cNvCxnSpPr/>
          <p:nvPr/>
        </p:nvCxnSpPr>
        <p:spPr>
          <a:xfrm flipH="1">
            <a:off x="5121627" y="3201846"/>
            <a:ext cx="1" cy="3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rganigramme : Décision 33">
            <a:extLst>
              <a:ext uri="{FF2B5EF4-FFF2-40B4-BE49-F238E27FC236}">
                <a16:creationId xmlns:a16="http://schemas.microsoft.com/office/drawing/2014/main" id="{21792A88-5ECF-4C44-8DDC-F3B504AEF058}"/>
              </a:ext>
            </a:extLst>
          </p:cNvPr>
          <p:cNvSpPr/>
          <p:nvPr/>
        </p:nvSpPr>
        <p:spPr>
          <a:xfrm>
            <a:off x="4305202" y="3541194"/>
            <a:ext cx="1632850" cy="7112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/>
              <a:t>right</a:t>
            </a:r>
          </a:p>
          <a:p>
            <a:pPr algn="ctr"/>
            <a:r>
              <a:rPr lang="fr-FR" sz="1200"/>
              <a:t>calibration</a:t>
            </a:r>
          </a:p>
        </p:txBody>
      </p:sp>
      <p:sp>
        <p:nvSpPr>
          <p:cNvPr id="21" name="Organigramme : Décision 34">
            <a:extLst>
              <a:ext uri="{FF2B5EF4-FFF2-40B4-BE49-F238E27FC236}">
                <a16:creationId xmlns:a16="http://schemas.microsoft.com/office/drawing/2014/main" id="{A7EFED00-020D-DD4B-A2D8-B4EAEFB2822D}"/>
              </a:ext>
            </a:extLst>
          </p:cNvPr>
          <p:cNvSpPr/>
          <p:nvPr/>
        </p:nvSpPr>
        <p:spPr>
          <a:xfrm>
            <a:off x="4305202" y="1640473"/>
            <a:ext cx="1632850" cy="7112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target</a:t>
            </a:r>
          </a:p>
          <a:p>
            <a:pPr algn="ctr"/>
            <a:r>
              <a:rPr lang="fr-FR" sz="1200" dirty="0"/>
              <a:t>detected</a:t>
            </a:r>
          </a:p>
        </p:txBody>
      </p:sp>
      <p:cxnSp>
        <p:nvCxnSpPr>
          <p:cNvPr id="22" name="Connecteur : en angle 36">
            <a:extLst>
              <a:ext uri="{FF2B5EF4-FFF2-40B4-BE49-F238E27FC236}">
                <a16:creationId xmlns:a16="http://schemas.microsoft.com/office/drawing/2014/main" id="{5211058D-22AE-E341-A811-D8445E3006CA}"/>
              </a:ext>
            </a:extLst>
          </p:cNvPr>
          <p:cNvCxnSpPr>
            <a:stCxn id="21" idx="3"/>
            <a:endCxn id="12" idx="3"/>
          </p:cNvCxnSpPr>
          <p:nvPr/>
        </p:nvCxnSpPr>
        <p:spPr>
          <a:xfrm flipH="1" flipV="1">
            <a:off x="5822337" y="1077813"/>
            <a:ext cx="115715" cy="918290"/>
          </a:xfrm>
          <a:prstGeom prst="bentConnector3">
            <a:avLst>
              <a:gd name="adj1" fmla="val -148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 : en angle 38">
            <a:extLst>
              <a:ext uri="{FF2B5EF4-FFF2-40B4-BE49-F238E27FC236}">
                <a16:creationId xmlns:a16="http://schemas.microsoft.com/office/drawing/2014/main" id="{301897AE-3D15-B944-8F3F-6833669A306F}"/>
              </a:ext>
            </a:extLst>
          </p:cNvPr>
          <p:cNvCxnSpPr>
            <a:stCxn id="20" idx="3"/>
            <a:endCxn id="13" idx="3"/>
          </p:cNvCxnSpPr>
          <p:nvPr/>
        </p:nvCxnSpPr>
        <p:spPr>
          <a:xfrm flipH="1" flipV="1">
            <a:off x="5822337" y="2953004"/>
            <a:ext cx="115715" cy="943820"/>
          </a:xfrm>
          <a:prstGeom prst="bentConnector3">
            <a:avLst>
              <a:gd name="adj1" fmla="val -1481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2CEEFB8D-2D38-FE4E-9965-29A70AC98F46}"/>
              </a:ext>
            </a:extLst>
          </p:cNvPr>
          <p:cNvSpPr txBox="1"/>
          <p:nvPr/>
        </p:nvSpPr>
        <p:spPr>
          <a:xfrm>
            <a:off x="6084223" y="3340580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False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71709E4-4073-7C4C-864C-0503DBEEF85F}"/>
              </a:ext>
            </a:extLst>
          </p:cNvPr>
          <p:cNvCxnSpPr/>
          <p:nvPr/>
        </p:nvCxnSpPr>
        <p:spPr>
          <a:xfrm flipH="1">
            <a:off x="5121626" y="4262506"/>
            <a:ext cx="1" cy="336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re 14">
            <a:extLst>
              <a:ext uri="{FF2B5EF4-FFF2-40B4-BE49-F238E27FC236}">
                <a16:creationId xmlns:a16="http://schemas.microsoft.com/office/drawing/2014/main" id="{F5CBED1C-ED10-7246-80D0-682F7865EA07}"/>
              </a:ext>
            </a:extLst>
          </p:cNvPr>
          <p:cNvSpPr txBox="1">
            <a:spLocks/>
          </p:cNvSpPr>
          <p:nvPr/>
        </p:nvSpPr>
        <p:spPr>
          <a:xfrm>
            <a:off x="4420919" y="4605996"/>
            <a:ext cx="1193065" cy="3886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/>
              <a:t>shooting</a:t>
            </a:r>
          </a:p>
        </p:txBody>
      </p:sp>
      <p:cxnSp>
        <p:nvCxnSpPr>
          <p:cNvPr id="27" name="Connecteur : en angle 46">
            <a:extLst>
              <a:ext uri="{FF2B5EF4-FFF2-40B4-BE49-F238E27FC236}">
                <a16:creationId xmlns:a16="http://schemas.microsoft.com/office/drawing/2014/main" id="{10572BD9-F45C-AA4B-AEB6-5D4C9FAD6299}"/>
              </a:ext>
            </a:extLst>
          </p:cNvPr>
          <p:cNvCxnSpPr>
            <a:cxnSpLocks/>
            <a:stCxn id="26" idx="1"/>
            <a:endCxn id="28" idx="2"/>
          </p:cNvCxnSpPr>
          <p:nvPr/>
        </p:nvCxnSpPr>
        <p:spPr>
          <a:xfrm rot="10800000">
            <a:off x="3138425" y="3305963"/>
            <a:ext cx="1282495" cy="14943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rganigramme : Décision 49">
            <a:extLst>
              <a:ext uri="{FF2B5EF4-FFF2-40B4-BE49-F238E27FC236}">
                <a16:creationId xmlns:a16="http://schemas.microsoft.com/office/drawing/2014/main" id="{E6380599-BB4C-8149-998E-01735F29B0BD}"/>
              </a:ext>
            </a:extLst>
          </p:cNvPr>
          <p:cNvSpPr/>
          <p:nvPr/>
        </p:nvSpPr>
        <p:spPr>
          <a:xfrm>
            <a:off x="2321999" y="2594704"/>
            <a:ext cx="1632850" cy="71125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err="1"/>
              <a:t>target</a:t>
            </a:r>
            <a:endParaRPr lang="fr-FR" sz="1200"/>
          </a:p>
          <a:p>
            <a:pPr algn="ctr"/>
            <a:r>
              <a:rPr lang="fr-FR" sz="1200" err="1"/>
              <a:t>lost</a:t>
            </a:r>
            <a:endParaRPr lang="fr-FR" sz="12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92959EC-BB8F-EE45-A1F2-CF51AEE89273}"/>
              </a:ext>
            </a:extLst>
          </p:cNvPr>
          <p:cNvSpPr txBox="1"/>
          <p:nvPr/>
        </p:nvSpPr>
        <p:spPr>
          <a:xfrm>
            <a:off x="2705541" y="1768029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err="1"/>
              <a:t>True</a:t>
            </a:r>
            <a:endParaRPr lang="fr-FR" sz="1050"/>
          </a:p>
        </p:txBody>
      </p:sp>
      <p:cxnSp>
        <p:nvCxnSpPr>
          <p:cNvPr id="30" name="Connecteur : en angle 55">
            <a:extLst>
              <a:ext uri="{FF2B5EF4-FFF2-40B4-BE49-F238E27FC236}">
                <a16:creationId xmlns:a16="http://schemas.microsoft.com/office/drawing/2014/main" id="{FA641469-CD66-774E-9B75-2438149435DD}"/>
              </a:ext>
            </a:extLst>
          </p:cNvPr>
          <p:cNvCxnSpPr>
            <a:stCxn id="28" idx="0"/>
            <a:endCxn id="12" idx="1"/>
          </p:cNvCxnSpPr>
          <p:nvPr/>
        </p:nvCxnSpPr>
        <p:spPr>
          <a:xfrm rot="5400000" flipH="1" flipV="1">
            <a:off x="3021225" y="1195011"/>
            <a:ext cx="1516892" cy="12824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DC1BC00C-2F25-574A-935A-A88F1091C574}"/>
              </a:ext>
            </a:extLst>
          </p:cNvPr>
          <p:cNvSpPr txBox="1"/>
          <p:nvPr/>
        </p:nvSpPr>
        <p:spPr>
          <a:xfrm>
            <a:off x="5121627" y="4262506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err="1"/>
              <a:t>True</a:t>
            </a:r>
            <a:endParaRPr lang="fr-FR" sz="105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D015037-C53E-3441-816D-7F59E35E00D5}"/>
              </a:ext>
            </a:extLst>
          </p:cNvPr>
          <p:cNvCxnSpPr>
            <a:stCxn id="28" idx="3"/>
            <a:endCxn id="13" idx="1"/>
          </p:cNvCxnSpPr>
          <p:nvPr/>
        </p:nvCxnSpPr>
        <p:spPr>
          <a:xfrm>
            <a:off x="3954849" y="2950334"/>
            <a:ext cx="466070" cy="2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3EEC524F-A03F-A84F-887E-6B21EDAE551A}"/>
              </a:ext>
            </a:extLst>
          </p:cNvPr>
          <p:cNvSpPr txBox="1"/>
          <p:nvPr/>
        </p:nvSpPr>
        <p:spPr>
          <a:xfrm>
            <a:off x="3935250" y="3003726"/>
            <a:ext cx="573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11822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fr-FR" sz="1800">
                <a:solidFill>
                  <a:schemeClr val="bg1"/>
                </a:solidFill>
              </a:rPr>
              <a:t>Scanning </a:t>
            </a:r>
            <a:r>
              <a:rPr lang="en-AU" sz="1800">
                <a:solidFill>
                  <a:schemeClr val="bg1"/>
                </a:solidFill>
              </a:rPr>
              <a:t>Function</a:t>
            </a:r>
            <a:endParaRPr lang="en-AU">
              <a:solidFill>
                <a:schemeClr val="bg1"/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13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47DC45F-6AEF-33BB-21A8-6C34581A75F3}"/>
              </a:ext>
            </a:extLst>
          </p:cNvPr>
          <p:cNvSpPr txBox="1"/>
          <p:nvPr/>
        </p:nvSpPr>
        <p:spPr>
          <a:xfrm>
            <a:off x="230109" y="1390738"/>
            <a:ext cx="51393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800">
                <a:latin typeface="Livvic" pitchFamily="2" charset="77"/>
              </a:rPr>
              <a:t>The motor turns until it touches the buttons. </a:t>
            </a:r>
          </a:p>
          <a:p>
            <a:pPr algn="just"/>
            <a:r>
              <a:rPr lang="en-AU" sz="1800">
                <a:latin typeface="Livvic" pitchFamily="2" charset="77"/>
              </a:rPr>
              <a:t>We scan 180° </a:t>
            </a:r>
          </a:p>
          <a:p>
            <a:pPr algn="just"/>
            <a:endParaRPr lang="en-AU" sz="1800">
              <a:latin typeface="Livvic" pitchFamily="2" charset="77"/>
            </a:endParaRPr>
          </a:p>
          <a:p>
            <a:pPr algn="just"/>
            <a:r>
              <a:rPr lang="en-AU" sz="1800">
                <a:latin typeface="Livvic" pitchFamily="2" charset="77"/>
              </a:rPr>
              <a:t>When it touches the button, it changes the value of our variable </a:t>
            </a:r>
          </a:p>
          <a:p>
            <a:pPr algn="just"/>
            <a:endParaRPr lang="en-AU" sz="1800">
              <a:latin typeface="Livvic" pitchFamily="2" charset="77"/>
            </a:endParaRPr>
          </a:p>
          <a:p>
            <a:pPr marL="285750" lvl="2" indent="-285750" algn="just">
              <a:buFont typeface="Wingdings" pitchFamily="2" charset="2"/>
              <a:buChar char="Ø"/>
            </a:pPr>
            <a:r>
              <a:rPr lang="en-AU" sz="1800">
                <a:latin typeface="Livvic" pitchFamily="2" charset="77"/>
              </a:rPr>
              <a:t>When the value is negative, we turn right</a:t>
            </a:r>
          </a:p>
          <a:p>
            <a:pPr marL="285750" lvl="2" indent="-285750" algn="just">
              <a:buFont typeface="Wingdings" pitchFamily="2" charset="2"/>
              <a:buChar char="Ø"/>
            </a:pPr>
            <a:r>
              <a:rPr lang="en-AU" sz="1800">
                <a:latin typeface="Livvic" pitchFamily="2" charset="77"/>
              </a:rPr>
              <a:t>When it is positive, we turn left 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375355-2BAC-3B79-258D-3AFF2F64E9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7993" y="622370"/>
            <a:ext cx="3243506" cy="3665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D0DAF12-333B-F0D0-40C7-2E188EB20E0B}"/>
              </a:ext>
            </a:extLst>
          </p:cNvPr>
          <p:cNvSpPr txBox="1"/>
          <p:nvPr/>
        </p:nvSpPr>
        <p:spPr>
          <a:xfrm>
            <a:off x="7721937" y="3315825"/>
            <a:ext cx="148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Button</a:t>
            </a:r>
          </a:p>
        </p:txBody>
      </p:sp>
      <p:pic>
        <p:nvPicPr>
          <p:cNvPr id="10" name="Graphique 9" descr="Double geste d’appui contour">
            <a:extLst>
              <a:ext uri="{FF2B5EF4-FFF2-40B4-BE49-F238E27FC236}">
                <a16:creationId xmlns:a16="http://schemas.microsoft.com/office/drawing/2014/main" id="{0996FE5A-5DD0-46B5-B930-485BF4006A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82698" y="3352843"/>
            <a:ext cx="541518" cy="541518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4A61118-C7FC-DCB1-E292-89E658DC68ED}"/>
              </a:ext>
            </a:extLst>
          </p:cNvPr>
          <p:cNvCxnSpPr>
            <a:cxnSpLocks/>
          </p:cNvCxnSpPr>
          <p:nvPr/>
        </p:nvCxnSpPr>
        <p:spPr>
          <a:xfrm flipH="1" flipV="1">
            <a:off x="7398709" y="2835266"/>
            <a:ext cx="423564" cy="55601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9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tracking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14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F55D72-7BFF-4A41-B449-0584BC60B7D1}"/>
              </a:ext>
            </a:extLst>
          </p:cNvPr>
          <p:cNvSpPr/>
          <p:nvPr/>
        </p:nvSpPr>
        <p:spPr>
          <a:xfrm>
            <a:off x="2592977" y="2757590"/>
            <a:ext cx="3958046" cy="131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CB6C6D1-2175-324E-B559-477BB08E9AE9}"/>
              </a:ext>
            </a:extLst>
          </p:cNvPr>
          <p:cNvSpPr/>
          <p:nvPr/>
        </p:nvSpPr>
        <p:spPr>
          <a:xfrm>
            <a:off x="5902761" y="2995001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E74A343-FFFD-124B-AAE9-1771BBD8A212}"/>
              </a:ext>
            </a:extLst>
          </p:cNvPr>
          <p:cNvSpPr/>
          <p:nvPr/>
        </p:nvSpPr>
        <p:spPr>
          <a:xfrm>
            <a:off x="3227144" y="3230308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4267A92-75EF-2342-9521-70B2290CA423}"/>
              </a:ext>
            </a:extLst>
          </p:cNvPr>
          <p:cNvSpPr/>
          <p:nvPr/>
        </p:nvSpPr>
        <p:spPr>
          <a:xfrm>
            <a:off x="4247869" y="2858165"/>
            <a:ext cx="391637" cy="3651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159ADD-C1B9-B945-B51F-7150A8FFA1BB}"/>
              </a:ext>
            </a:extLst>
          </p:cNvPr>
          <p:cNvSpPr txBox="1"/>
          <p:nvPr/>
        </p:nvSpPr>
        <p:spPr>
          <a:xfrm>
            <a:off x="481710" y="1075348"/>
            <a:ext cx="7923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>
                <a:latin typeface="Livvic" pitchFamily="2" charset="77"/>
              </a:rPr>
              <a:t>Block = Pixy2.gee_blocks(3,255)</a:t>
            </a:r>
          </a:p>
          <a:p>
            <a:endParaRPr lang="en-CA" sz="1800">
              <a:latin typeface="Livvic" pitchFamily="2" charset="77"/>
            </a:endParaRPr>
          </a:p>
          <a:p>
            <a:r>
              <a:rPr lang="en-CA" sz="1800">
                <a:latin typeface="Livvic" pitchFamily="2" charset="77"/>
              </a:rPr>
              <a:t>With 3 = signation number of green (2) + signation number of red (1) </a:t>
            </a:r>
          </a:p>
          <a:p>
            <a:r>
              <a:rPr lang="en-CA" sz="1800">
                <a:latin typeface="Livvic" pitchFamily="2" charset="77"/>
              </a:rPr>
              <a:t>255 = target number</a:t>
            </a:r>
          </a:p>
        </p:txBody>
      </p:sp>
    </p:spTree>
    <p:extLst>
      <p:ext uri="{BB962C8B-B14F-4D97-AF65-F5344CB8AC3E}">
        <p14:creationId xmlns:p14="http://schemas.microsoft.com/office/powerpoint/2010/main" val="63219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altLang="zh-CN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tracking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15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C159ADD-C1B9-B945-B51F-7150A8FFA1BB}"/>
              </a:ext>
            </a:extLst>
          </p:cNvPr>
          <p:cNvSpPr txBox="1"/>
          <p:nvPr/>
        </p:nvSpPr>
        <p:spPr>
          <a:xfrm>
            <a:off x="481710" y="1075348"/>
            <a:ext cx="79239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>
                <a:latin typeface="Livvic" pitchFamily="2" charset="77"/>
              </a:rPr>
              <a:t>If we have more than one target, we chose the closest one. </a:t>
            </a:r>
          </a:p>
          <a:p>
            <a:endParaRPr lang="en-CA" sz="1800">
              <a:latin typeface="Livvic" pitchFamily="2" charset="77"/>
            </a:endParaRPr>
          </a:p>
          <a:p>
            <a:r>
              <a:rPr lang="en-CA" sz="1800">
                <a:latin typeface="Livvic" pitchFamily="2" charset="77"/>
              </a:rPr>
              <a:t>We center the target, if the conditions are respected, we shoot only one time. </a:t>
            </a:r>
          </a:p>
          <a:p>
            <a:endParaRPr lang="en-CA" sz="1800">
              <a:latin typeface="Livvic" pitchFamily="2" charset="77"/>
            </a:endParaRPr>
          </a:p>
          <a:p>
            <a:endParaRPr lang="en-CA" sz="1800">
              <a:latin typeface="Livvic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6494E-1E69-6852-992B-99FBA7593BC1}"/>
              </a:ext>
            </a:extLst>
          </p:cNvPr>
          <p:cNvSpPr/>
          <p:nvPr/>
        </p:nvSpPr>
        <p:spPr>
          <a:xfrm>
            <a:off x="2280000" y="2513209"/>
            <a:ext cx="4584000" cy="193136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BFC415-6D7B-4CE1-81FC-969EB2C8DF3A}"/>
              </a:ext>
            </a:extLst>
          </p:cNvPr>
          <p:cNvCxnSpPr/>
          <p:nvPr/>
        </p:nvCxnSpPr>
        <p:spPr>
          <a:xfrm>
            <a:off x="7028121" y="2513209"/>
            <a:ext cx="0" cy="193136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9D98B5A-79D6-6625-20F3-3DED64CA3D1C}"/>
              </a:ext>
            </a:extLst>
          </p:cNvPr>
          <p:cNvCxnSpPr>
            <a:cxnSpLocks/>
          </p:cNvCxnSpPr>
          <p:nvPr/>
        </p:nvCxnSpPr>
        <p:spPr>
          <a:xfrm flipH="1">
            <a:off x="2283544" y="4622814"/>
            <a:ext cx="4580456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D805244-5C50-6B60-FE88-D9874AFC9704}"/>
              </a:ext>
            </a:extLst>
          </p:cNvPr>
          <p:cNvSpPr txBox="1"/>
          <p:nvPr/>
        </p:nvSpPr>
        <p:spPr>
          <a:xfrm>
            <a:off x="7117671" y="3155727"/>
            <a:ext cx="71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>
                <a:latin typeface="Livvic" pitchFamily="2" charset="77"/>
              </a:rPr>
              <a:t>208</a:t>
            </a:r>
          </a:p>
          <a:p>
            <a:endParaRPr lang="en-CA" sz="1800">
              <a:latin typeface="Livvic" pitchFamily="2" charset="77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AB67680-CDD6-B9B6-3DAA-CD17D61F91DF}"/>
              </a:ext>
            </a:extLst>
          </p:cNvPr>
          <p:cNvSpPr txBox="1"/>
          <p:nvPr/>
        </p:nvSpPr>
        <p:spPr>
          <a:xfrm>
            <a:off x="4212738" y="4650213"/>
            <a:ext cx="718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>
                <a:latin typeface="Livvic" pitchFamily="2" charset="77"/>
              </a:rPr>
              <a:t>316</a:t>
            </a:r>
          </a:p>
          <a:p>
            <a:endParaRPr lang="en-CA" sz="1800">
              <a:latin typeface="Livvic" pitchFamily="2" charset="77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506AC00-DA31-622A-D32B-9159877AC582}"/>
              </a:ext>
            </a:extLst>
          </p:cNvPr>
          <p:cNvSpPr/>
          <p:nvPr/>
        </p:nvSpPr>
        <p:spPr>
          <a:xfrm>
            <a:off x="4443688" y="3272000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Multiplication 18">
            <a:extLst>
              <a:ext uri="{FF2B5EF4-FFF2-40B4-BE49-F238E27FC236}">
                <a16:creationId xmlns:a16="http://schemas.microsoft.com/office/drawing/2014/main" id="{81E9DBC5-0BC9-BB34-A9F1-69CFA6F38962}"/>
              </a:ext>
            </a:extLst>
          </p:cNvPr>
          <p:cNvSpPr/>
          <p:nvPr/>
        </p:nvSpPr>
        <p:spPr>
          <a:xfrm>
            <a:off x="4295553" y="3155727"/>
            <a:ext cx="723014" cy="646331"/>
          </a:xfrm>
          <a:prstGeom prst="mathMultiply">
            <a:avLst>
              <a:gd name="adj1" fmla="val 5424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38241C3-502C-5097-92EF-47DAB4C3D341}"/>
              </a:ext>
            </a:extLst>
          </p:cNvPr>
          <p:cNvSpPr txBox="1"/>
          <p:nvPr/>
        </p:nvSpPr>
        <p:spPr>
          <a:xfrm>
            <a:off x="5145804" y="3272000"/>
            <a:ext cx="136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>
                <a:latin typeface="Livvic" pitchFamily="2" charset="77"/>
              </a:rPr>
              <a:t>158, 104</a:t>
            </a:r>
          </a:p>
          <a:p>
            <a:endParaRPr lang="en-CA" sz="1800">
              <a:latin typeface="Livvic" pitchFamily="2" charset="77"/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414C1FF-B2EE-0A34-BFAB-B020A13403F2}"/>
              </a:ext>
            </a:extLst>
          </p:cNvPr>
          <p:cNvCxnSpPr>
            <a:cxnSpLocks/>
          </p:cNvCxnSpPr>
          <p:nvPr/>
        </p:nvCxnSpPr>
        <p:spPr>
          <a:xfrm>
            <a:off x="4212738" y="3183870"/>
            <a:ext cx="0" cy="61818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E3BB721-72FC-5D87-2EE0-29616752B0EB}"/>
              </a:ext>
            </a:extLst>
          </p:cNvPr>
          <p:cNvCxnSpPr>
            <a:cxnSpLocks/>
          </p:cNvCxnSpPr>
          <p:nvPr/>
        </p:nvCxnSpPr>
        <p:spPr>
          <a:xfrm>
            <a:off x="5056254" y="3192899"/>
            <a:ext cx="0" cy="61818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C74402D-E722-B5AD-EF34-D6AD32A0FF1A}"/>
              </a:ext>
            </a:extLst>
          </p:cNvPr>
          <p:cNvCxnSpPr>
            <a:cxnSpLocks/>
          </p:cNvCxnSpPr>
          <p:nvPr/>
        </p:nvCxnSpPr>
        <p:spPr>
          <a:xfrm flipH="1">
            <a:off x="4311975" y="3129101"/>
            <a:ext cx="61928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B289B89-1B5D-E8D2-399B-0B9A5A790D3A}"/>
              </a:ext>
            </a:extLst>
          </p:cNvPr>
          <p:cNvCxnSpPr>
            <a:cxnSpLocks/>
          </p:cNvCxnSpPr>
          <p:nvPr/>
        </p:nvCxnSpPr>
        <p:spPr>
          <a:xfrm flipH="1">
            <a:off x="4311975" y="3918331"/>
            <a:ext cx="61928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FB95A6D-A5F7-4836-D5C3-609FFD47B042}"/>
              </a:ext>
            </a:extLst>
          </p:cNvPr>
          <p:cNvSpPr txBox="1"/>
          <p:nvPr/>
        </p:nvSpPr>
        <p:spPr>
          <a:xfrm>
            <a:off x="3720830" y="3313960"/>
            <a:ext cx="51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>
                <a:solidFill>
                  <a:schemeClr val="accent4">
                    <a:lumMod val="60000"/>
                    <a:lumOff val="40000"/>
                  </a:schemeClr>
                </a:solidFill>
                <a:latin typeface="Livvic" pitchFamily="2" charset="77"/>
              </a:rPr>
              <a:t>20</a:t>
            </a:r>
          </a:p>
          <a:p>
            <a:endParaRPr lang="en-CA" sz="1800">
              <a:solidFill>
                <a:schemeClr val="accent4">
                  <a:lumMod val="60000"/>
                  <a:lumOff val="40000"/>
                </a:schemeClr>
              </a:solidFill>
              <a:latin typeface="Livvic" pitchFamily="2" charset="77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AA099D8-2A2F-145E-7691-8EB76629912B}"/>
              </a:ext>
            </a:extLst>
          </p:cNvPr>
          <p:cNvSpPr txBox="1"/>
          <p:nvPr/>
        </p:nvSpPr>
        <p:spPr>
          <a:xfrm>
            <a:off x="4427281" y="2785808"/>
            <a:ext cx="51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>
                <a:solidFill>
                  <a:schemeClr val="accent4">
                    <a:lumMod val="60000"/>
                    <a:lumOff val="40000"/>
                  </a:schemeClr>
                </a:solidFill>
                <a:latin typeface="Livvic" pitchFamily="2" charset="77"/>
              </a:rPr>
              <a:t>20</a:t>
            </a:r>
          </a:p>
          <a:p>
            <a:endParaRPr lang="en-CA" sz="1800">
              <a:solidFill>
                <a:schemeClr val="accent4">
                  <a:lumMod val="60000"/>
                  <a:lumOff val="40000"/>
                </a:schemeClr>
              </a:solidFill>
              <a:latin typeface="Livv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383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45045" y="344319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SOFTWARE DESCRIPTION</a:t>
            </a:r>
            <a:b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Shooting</a:t>
            </a:r>
            <a:b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16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4D0CD7E-9958-E4B5-84A6-FB325D30BCC3}"/>
              </a:ext>
            </a:extLst>
          </p:cNvPr>
          <p:cNvSpPr txBox="1"/>
          <p:nvPr/>
        </p:nvSpPr>
        <p:spPr>
          <a:xfrm>
            <a:off x="389342" y="1310359"/>
            <a:ext cx="42809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>
                <a:latin typeface="Livvic" pitchFamily="2" charset="77"/>
              </a:rPr>
              <a:t>If  </a:t>
            </a:r>
            <a:r>
              <a:rPr lang="en-CA" sz="1800" err="1">
                <a:latin typeface="Livvic" pitchFamily="2" charset="77"/>
              </a:rPr>
              <a:t>Flag_Shoot</a:t>
            </a:r>
            <a:r>
              <a:rPr lang="en-CA" sz="1800">
                <a:latin typeface="Livvic" pitchFamily="2" charset="77"/>
              </a:rPr>
              <a:t> = True</a:t>
            </a:r>
          </a:p>
          <a:p>
            <a:endParaRPr lang="en-CA" sz="1800">
              <a:latin typeface="Livvic" pitchFamily="2" charset="77"/>
            </a:endParaRPr>
          </a:p>
          <a:p>
            <a:r>
              <a:rPr lang="en-CA" sz="1800">
                <a:latin typeface="Livvic" pitchFamily="2" charset="77"/>
              </a:rPr>
              <a:t>We activate the motor for the shooting and shoot once</a:t>
            </a:r>
          </a:p>
          <a:p>
            <a:endParaRPr lang="en-CA" sz="1800">
              <a:latin typeface="Livvic" pitchFamily="2" charset="77"/>
            </a:endParaRPr>
          </a:p>
          <a:p>
            <a:r>
              <a:rPr lang="en-CA" sz="1800">
                <a:latin typeface="Livvic" pitchFamily="2" charset="77"/>
              </a:rPr>
              <a:t>Just after shooting we have  </a:t>
            </a:r>
            <a:r>
              <a:rPr lang="en-CA" sz="1800" err="1">
                <a:latin typeface="Livvic" pitchFamily="2" charset="77"/>
              </a:rPr>
              <a:t>Flag_Shoot</a:t>
            </a:r>
            <a:r>
              <a:rPr lang="en-CA" sz="1800">
                <a:latin typeface="Livvic" pitchFamily="2" charset="77"/>
              </a:rPr>
              <a:t> = False </a:t>
            </a:r>
          </a:p>
          <a:p>
            <a:endParaRPr lang="en-CA" sz="1800">
              <a:latin typeface="Livvic" pitchFamily="2" charset="77"/>
            </a:endParaRPr>
          </a:p>
          <a:p>
            <a:endParaRPr lang="en-CA" sz="1800">
              <a:latin typeface="Livvic" pitchFamily="2" charset="77"/>
            </a:endParaRPr>
          </a:p>
          <a:p>
            <a:endParaRPr lang="en-CA" sz="1800">
              <a:latin typeface="Livvic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79FFDC-3C1E-314E-DEB1-9707516DA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2811" y="689371"/>
            <a:ext cx="3243506" cy="3665350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56FF5AC-25B5-36B0-93F3-54090172E046}"/>
              </a:ext>
            </a:extLst>
          </p:cNvPr>
          <p:cNvCxnSpPr>
            <a:cxnSpLocks/>
          </p:cNvCxnSpPr>
          <p:nvPr/>
        </p:nvCxnSpPr>
        <p:spPr>
          <a:xfrm flipH="1" flipV="1">
            <a:off x="6863163" y="2154326"/>
            <a:ext cx="770284" cy="117438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371C05A-28BB-75F0-A2E3-5084B89E5F5E}"/>
              </a:ext>
            </a:extLst>
          </p:cNvPr>
          <p:cNvSpPr txBox="1"/>
          <p:nvPr/>
        </p:nvSpPr>
        <p:spPr>
          <a:xfrm>
            <a:off x="7496872" y="3318497"/>
            <a:ext cx="207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>
                <a:solidFill>
                  <a:schemeClr val="tx1"/>
                </a:solidFill>
                <a:latin typeface="Livvic" pitchFamily="2" charset="77"/>
              </a:rPr>
              <a:t>Shooting motor</a:t>
            </a:r>
          </a:p>
        </p:txBody>
      </p:sp>
    </p:spTree>
    <p:extLst>
      <p:ext uri="{BB962C8B-B14F-4D97-AF65-F5344CB8AC3E}">
        <p14:creationId xmlns:p14="http://schemas.microsoft.com/office/powerpoint/2010/main" val="420745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17</a:t>
            </a:fld>
            <a:endParaRPr lang="fr-FR" sz="2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1835499" y="1234918"/>
            <a:ext cx="54730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>
                <a:solidFill>
                  <a:schemeClr val="lt1"/>
                </a:solidFill>
              </a:rPr>
              <a:t>SPECIFICATIONS TESTS &amp; REVIEWS </a:t>
            </a:r>
          </a:p>
        </p:txBody>
      </p:sp>
    </p:spTree>
    <p:extLst>
      <p:ext uri="{BB962C8B-B14F-4D97-AF65-F5344CB8AC3E}">
        <p14:creationId xmlns:p14="http://schemas.microsoft.com/office/powerpoint/2010/main" val="543701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45045" y="344319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SPECIFICATION TESTS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Gold target </a:t>
            </a:r>
            <a:br>
              <a:rPr lang="en-US" sz="180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18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4593092-15ED-5745-B101-63B7CE78B5AB}"/>
              </a:ext>
            </a:extLst>
          </p:cNvPr>
          <p:cNvSpPr txBox="1"/>
          <p:nvPr/>
        </p:nvSpPr>
        <p:spPr>
          <a:xfrm>
            <a:off x="334461" y="957818"/>
            <a:ext cx="873319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b="1" u="sng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The robot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is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able to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discriminate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and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prioritize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targets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, and shoot the first one</a:t>
            </a:r>
          </a:p>
          <a:p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detected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.</a:t>
            </a:r>
          </a:p>
          <a:p>
            <a:endParaRPr lang="fr-FR" sz="1600"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The robot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is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able to shoot the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target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considering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its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altitude/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elevation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. To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be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shoot</a:t>
            </a:r>
          </a:p>
          <a:p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correctly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, the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target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must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be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within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60cm of the robot.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BE07982-BF4A-A144-81A8-C791465DF17E}"/>
              </a:ext>
            </a:extLst>
          </p:cNvPr>
          <p:cNvSpPr txBox="1"/>
          <p:nvPr/>
        </p:nvSpPr>
        <p:spPr>
          <a:xfrm>
            <a:off x="337536" y="2862243"/>
            <a:ext cx="69550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>
                <a:solidFill>
                  <a:schemeClr val="tx1"/>
                </a:solidFill>
                <a:effectLst/>
                <a:latin typeface="Livvic" pitchFamily="2" charset="77"/>
              </a:rPr>
              <a:t>Condition of test:</a:t>
            </a:r>
          </a:p>
          <a:p>
            <a:endParaRPr lang="fr-FR" sz="1600" b="1" u="sng"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u="sng">
                <a:solidFill>
                  <a:schemeClr val="tx1"/>
                </a:solidFill>
                <a:effectLst/>
                <a:latin typeface="Livvic" pitchFamily="2" charset="77"/>
              </a:rPr>
              <a:t>Test 1: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We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have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two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red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balls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. One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that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arrives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sooner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than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the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other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u="sng">
                <a:solidFill>
                  <a:schemeClr val="tx1"/>
                </a:solidFill>
                <a:effectLst/>
                <a:latin typeface="Livvic" pitchFamily="2" charset="77"/>
              </a:rPr>
              <a:t>Test 2: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We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change the altitude and the distance of the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red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ball</a:t>
            </a:r>
            <a:endParaRPr lang="fr-FR" sz="1600">
              <a:solidFill>
                <a:schemeClr val="tx1"/>
              </a:solidFill>
              <a:effectLst/>
              <a:latin typeface="Livv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2041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19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2138DFB-2543-9373-2258-51832C53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16" y="1526965"/>
            <a:ext cx="845516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The robot only has to scan its environment on </a:t>
            </a:r>
            <a:r>
              <a:rPr lang="en-CA" altLang="fr-FR" sz="1800" b="1" u="sng">
                <a:solidFill>
                  <a:schemeClr val="tx1"/>
                </a:solidFill>
                <a:latin typeface="Livvic"/>
              </a:rPr>
              <a:t>180</a:t>
            </a:r>
            <a:r>
              <a:rPr kumimoji="0" lang="en-CA" altLang="fr-FR" sz="18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° horizontally </a:t>
            </a:r>
            <a:r>
              <a:rPr kumimoji="0" lang="en-CA" altLang="fr-F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and </a:t>
            </a:r>
            <a:r>
              <a:rPr kumimoji="0" lang="en-CA" altLang="fr-FR" sz="18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45° vertically </a:t>
            </a:r>
            <a:r>
              <a:rPr kumimoji="0" lang="en-CA" altLang="fr-F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.</a:t>
            </a:r>
            <a:r>
              <a:rPr lang="en-CA" altLang="fr-FR" sz="1800" b="1">
                <a:solidFill>
                  <a:schemeClr val="tx1"/>
                </a:solidFill>
                <a:latin typeface="Livvic"/>
              </a:rPr>
              <a:t> </a:t>
            </a:r>
            <a:endParaRPr lang="en-CA" altLang="fr-F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fr-FR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       </a:t>
            </a:r>
            <a:r>
              <a:rPr lang="en-CA" altLang="fr-FR" sz="1800">
                <a:solidFill>
                  <a:schemeClr val="tx1"/>
                </a:solidFill>
                <a:latin typeface="Livvic"/>
              </a:rPr>
              <a:t>  </a:t>
            </a:r>
            <a:r>
              <a:rPr kumimoji="0" lang="en-CA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 </a:t>
            </a: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                                                             </a:t>
            </a:r>
            <a:endParaRPr kumimoji="0" lang="en-CA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/>
            </a:endParaRPr>
          </a:p>
        </p:txBody>
      </p:sp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87A3D1-307F-21EA-C414-FAE6DB0DA069}"/>
              </a:ext>
            </a:extLst>
          </p:cNvPr>
          <p:cNvSpPr/>
          <p:nvPr/>
        </p:nvSpPr>
        <p:spPr>
          <a:xfrm>
            <a:off x="2677855" y="2792577"/>
            <a:ext cx="3958046" cy="131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97A3D5-7CB6-BE6F-F360-DB972D5E8DD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048893" y="3984707"/>
            <a:ext cx="962647" cy="727855"/>
          </a:xfrm>
          <a:prstGeom prst="rect">
            <a:avLst/>
          </a:prstGeom>
        </p:spPr>
      </p:pic>
      <p:sp>
        <p:nvSpPr>
          <p:cNvPr id="6" name="Google Shape;145;p27">
            <a:extLst>
              <a:ext uri="{FF2B5EF4-FFF2-40B4-BE49-F238E27FC236}">
                <a16:creationId xmlns:a16="http://schemas.microsoft.com/office/drawing/2014/main" id="{569623A1-4760-1EF3-3001-24BF70A04441}"/>
              </a:ext>
            </a:extLst>
          </p:cNvPr>
          <p:cNvSpPr txBox="1"/>
          <p:nvPr/>
        </p:nvSpPr>
        <p:spPr>
          <a:xfrm>
            <a:off x="4145630" y="3696114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180°</a:t>
            </a:r>
            <a:endParaRPr sz="36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Demi-tour 7">
            <a:extLst>
              <a:ext uri="{FF2B5EF4-FFF2-40B4-BE49-F238E27FC236}">
                <a16:creationId xmlns:a16="http://schemas.microsoft.com/office/drawing/2014/main" id="{2433ABBE-9AF9-3DFC-CC22-4E2C2108CD02}"/>
              </a:ext>
            </a:extLst>
          </p:cNvPr>
          <p:cNvSpPr/>
          <p:nvPr/>
        </p:nvSpPr>
        <p:spPr>
          <a:xfrm flipH="1">
            <a:off x="4348296" y="3701438"/>
            <a:ext cx="617163" cy="408356"/>
          </a:xfrm>
          <a:prstGeom prst="uturnArrow">
            <a:avLst>
              <a:gd name="adj1" fmla="val 9052"/>
              <a:gd name="adj2" fmla="val 25000"/>
              <a:gd name="adj3" fmla="val 25000"/>
              <a:gd name="adj4" fmla="val 47611"/>
              <a:gd name="adj5" fmla="val 100000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56FB366-C474-976A-2A5A-2893AEE0770A}"/>
              </a:ext>
            </a:extLst>
          </p:cNvPr>
          <p:cNvCxnSpPr>
            <a:cxnSpLocks/>
          </p:cNvCxnSpPr>
          <p:nvPr/>
        </p:nvCxnSpPr>
        <p:spPr>
          <a:xfrm>
            <a:off x="3252900" y="4524806"/>
            <a:ext cx="8072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8AF4B2F-4DE7-1895-8FBC-7247232544F8}"/>
              </a:ext>
            </a:extLst>
          </p:cNvPr>
          <p:cNvCxnSpPr>
            <a:cxnSpLocks/>
          </p:cNvCxnSpPr>
          <p:nvPr/>
        </p:nvCxnSpPr>
        <p:spPr>
          <a:xfrm flipV="1">
            <a:off x="6541383" y="3262692"/>
            <a:ext cx="956319" cy="73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45;p27">
            <a:extLst>
              <a:ext uri="{FF2B5EF4-FFF2-40B4-BE49-F238E27FC236}">
                <a16:creationId xmlns:a16="http://schemas.microsoft.com/office/drawing/2014/main" id="{604C48CC-9E87-E60B-74F5-96B13BE1A2C0}"/>
              </a:ext>
            </a:extLst>
          </p:cNvPr>
          <p:cNvSpPr txBox="1"/>
          <p:nvPr/>
        </p:nvSpPr>
        <p:spPr>
          <a:xfrm>
            <a:off x="1587355" y="4308887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Our robot</a:t>
            </a:r>
            <a:endParaRPr sz="36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Google Shape;145;p27">
            <a:extLst>
              <a:ext uri="{FF2B5EF4-FFF2-40B4-BE49-F238E27FC236}">
                <a16:creationId xmlns:a16="http://schemas.microsoft.com/office/drawing/2014/main" id="{03C5E170-83C2-130C-E5E7-47F05F5EAADC}"/>
              </a:ext>
            </a:extLst>
          </p:cNvPr>
          <p:cNvSpPr txBox="1"/>
          <p:nvPr/>
        </p:nvSpPr>
        <p:spPr>
          <a:xfrm>
            <a:off x="7140667" y="2992193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Basis to scan </a:t>
            </a:r>
            <a:endParaRPr sz="36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4D22373-E70D-9668-4AEF-DD2A214B3625}"/>
              </a:ext>
            </a:extLst>
          </p:cNvPr>
          <p:cNvSpPr/>
          <p:nvPr/>
        </p:nvSpPr>
        <p:spPr>
          <a:xfrm>
            <a:off x="5752710" y="3023726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937F7AA-D406-A81F-E4D7-81D9357A9E34}"/>
              </a:ext>
            </a:extLst>
          </p:cNvPr>
          <p:cNvSpPr/>
          <p:nvPr/>
        </p:nvSpPr>
        <p:spPr>
          <a:xfrm>
            <a:off x="3161834" y="3019685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383EED9-8A95-3776-A2CA-FE3280FE0B6F}"/>
              </a:ext>
            </a:extLst>
          </p:cNvPr>
          <p:cNvSpPr/>
          <p:nvPr/>
        </p:nvSpPr>
        <p:spPr>
          <a:xfrm>
            <a:off x="4495999" y="2936699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A07E39B-E3F0-12FB-2357-F5AC18BC1246}"/>
              </a:ext>
            </a:extLst>
          </p:cNvPr>
          <p:cNvCxnSpPr>
            <a:cxnSpLocks/>
          </p:cNvCxnSpPr>
          <p:nvPr/>
        </p:nvCxnSpPr>
        <p:spPr>
          <a:xfrm>
            <a:off x="2092121" y="3149600"/>
            <a:ext cx="5341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45;p27">
            <a:extLst>
              <a:ext uri="{FF2B5EF4-FFF2-40B4-BE49-F238E27FC236}">
                <a16:creationId xmlns:a16="http://schemas.microsoft.com/office/drawing/2014/main" id="{EB0D0485-9DB5-34DF-38FB-771636C7811D}"/>
              </a:ext>
            </a:extLst>
          </p:cNvPr>
          <p:cNvSpPr txBox="1"/>
          <p:nvPr/>
        </p:nvSpPr>
        <p:spPr>
          <a:xfrm>
            <a:off x="1237976" y="2933402"/>
            <a:ext cx="85414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Drones </a:t>
            </a:r>
            <a:endParaRPr sz="36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Google Shape;148;p27">
            <a:extLst>
              <a:ext uri="{FF2B5EF4-FFF2-40B4-BE49-F238E27FC236}">
                <a16:creationId xmlns:a16="http://schemas.microsoft.com/office/drawing/2014/main" id="{3521E2FA-E206-57AF-FF2A-FB36A4146A12}"/>
              </a:ext>
            </a:extLst>
          </p:cNvPr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" name="Google Shape;137;p27">
            <a:extLst>
              <a:ext uri="{FF2B5EF4-FFF2-40B4-BE49-F238E27FC236}">
                <a16:creationId xmlns:a16="http://schemas.microsoft.com/office/drawing/2014/main" id="{A38D0C3F-0567-6D73-7E09-7B59F2EE34C7}"/>
              </a:ext>
            </a:extLst>
          </p:cNvPr>
          <p:cNvSpPr txBox="1">
            <a:spLocks/>
          </p:cNvSpPr>
          <p:nvPr/>
        </p:nvSpPr>
        <p:spPr>
          <a:xfrm>
            <a:off x="45045" y="344319"/>
            <a:ext cx="4763910" cy="487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fr-FR">
                <a:solidFill>
                  <a:schemeClr val="accent3">
                    <a:lumMod val="20000"/>
                    <a:lumOff val="80000"/>
                  </a:schemeClr>
                </a:solidFill>
              </a:rPr>
              <a:t>SPECIFICATION TESTS</a:t>
            </a:r>
            <a:br>
              <a:rPr lang="fr-FR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fr-FR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Gold target </a:t>
            </a:r>
            <a:br>
              <a:rPr lang="fr-FR" sz="180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lang="fr-FR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6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975" y="889877"/>
            <a:ext cx="1282350" cy="1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 t="29023" b="8425"/>
          <a:stretch/>
        </p:blipFill>
        <p:spPr>
          <a:xfrm>
            <a:off x="3977250" y="907702"/>
            <a:ext cx="1282350" cy="12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5">
            <a:alphaModFix/>
          </a:blip>
          <a:srcRect l="17795" t="42784" r="9540" b="10528"/>
          <a:stretch/>
        </p:blipFill>
        <p:spPr>
          <a:xfrm>
            <a:off x="6764398" y="907702"/>
            <a:ext cx="1455279" cy="12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8903" y="2780440"/>
            <a:ext cx="1747212" cy="15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776650" y="4243852"/>
            <a:ext cx="15510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>
                <a:solidFill>
                  <a:schemeClr val="accent4"/>
                </a:solidFill>
              </a:rPr>
              <a:t> </a:t>
            </a:r>
            <a:r>
              <a:rPr lang="en" sz="1100" b="1">
                <a:solidFill>
                  <a:schemeClr val="accent4"/>
                </a:solidFill>
              </a:rPr>
              <a:t>Project manager : </a:t>
            </a:r>
            <a:r>
              <a:rPr lang="en" sz="1100" b="1">
                <a:solidFill>
                  <a:schemeClr val="dk1"/>
                </a:solidFill>
              </a:rPr>
              <a:t>Camilla COLAS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508150" y="2172227"/>
            <a:ext cx="20880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>
                <a:solidFill>
                  <a:schemeClr val="accent4"/>
                </a:solidFill>
              </a:rPr>
              <a:t> </a:t>
            </a:r>
            <a:r>
              <a:rPr lang="en" sz="1100" b="1">
                <a:solidFill>
                  <a:schemeClr val="accent4"/>
                </a:solidFill>
              </a:rPr>
              <a:t>Hardware Chief Engineer : </a:t>
            </a:r>
            <a:r>
              <a:rPr lang="en" sz="1100" b="1">
                <a:solidFill>
                  <a:schemeClr val="dk1"/>
                </a:solidFill>
              </a:rPr>
              <a:t>Adam WILHELM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3481500" y="2168215"/>
            <a:ext cx="21810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>
                <a:solidFill>
                  <a:schemeClr val="accent4"/>
                </a:solidFill>
              </a:rPr>
              <a:t> </a:t>
            </a:r>
            <a:r>
              <a:rPr lang="en" sz="1100" b="1">
                <a:solidFill>
                  <a:schemeClr val="accent4"/>
                </a:solidFill>
              </a:rPr>
              <a:t>Test Chief Engineer: </a:t>
            </a:r>
            <a:endParaRPr sz="1100" b="1">
              <a:solidFill>
                <a:schemeClr val="accent4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 sz="1100" b="1" err="1">
                <a:solidFill>
                  <a:schemeClr val="dk1"/>
                </a:solidFill>
              </a:rPr>
              <a:t>Bandiougou</a:t>
            </a:r>
            <a:r>
              <a:rPr lang="en" sz="1100" b="1">
                <a:solidFill>
                  <a:schemeClr val="dk1"/>
                </a:solidFill>
              </a:rPr>
              <a:t> N’DIAYE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6481937" y="2154402"/>
            <a:ext cx="20202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>
                <a:solidFill>
                  <a:schemeClr val="accent4"/>
                </a:solidFill>
              </a:rPr>
              <a:t> </a:t>
            </a:r>
            <a:r>
              <a:rPr lang="en" sz="1100" b="1">
                <a:solidFill>
                  <a:schemeClr val="accent4"/>
                </a:solidFill>
              </a:rPr>
              <a:t>Documentation manager : </a:t>
            </a:r>
            <a:r>
              <a:rPr lang="en" sz="1100" b="1">
                <a:solidFill>
                  <a:schemeClr val="dk1"/>
                </a:solidFill>
              </a:rPr>
              <a:t>Weimin CAO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3514475" y="4292224"/>
            <a:ext cx="23859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>
                <a:solidFill>
                  <a:schemeClr val="accent4"/>
                </a:solidFill>
              </a:rPr>
              <a:t> </a:t>
            </a:r>
            <a:r>
              <a:rPr lang="en" sz="1100" b="1">
                <a:solidFill>
                  <a:schemeClr val="accent4"/>
                </a:solidFill>
              </a:rPr>
              <a:t>Software Chief Engineer : </a:t>
            </a:r>
            <a:endParaRPr sz="1100" b="1">
              <a:solidFill>
                <a:schemeClr val="accent4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en" sz="1100" b="1">
                <a:solidFill>
                  <a:schemeClr val="dk1"/>
                </a:solidFill>
              </a:rPr>
              <a:t>Ye CHEN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148" name="Google Shape;148;p27"/>
          <p:cNvSpPr/>
          <p:nvPr/>
        </p:nvSpPr>
        <p:spPr>
          <a:xfrm rot="-5400000" flipH="1">
            <a:off x="1444854" y="-1444806"/>
            <a:ext cx="746675" cy="363628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49" name="Google Shape;149;p27"/>
          <p:cNvSpPr/>
          <p:nvPr/>
        </p:nvSpPr>
        <p:spPr>
          <a:xfrm rot="-5400000" flipH="1">
            <a:off x="9058785" y="3783582"/>
            <a:ext cx="761040" cy="21439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C7C595-96C5-CF6A-E6C8-EE609EDFE8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-2245" b="20266"/>
          <a:stretch/>
        </p:blipFill>
        <p:spPr>
          <a:xfrm>
            <a:off x="6881864" y="2742188"/>
            <a:ext cx="1337813" cy="1599052"/>
          </a:xfrm>
          <a:prstGeom prst="rect">
            <a:avLst/>
          </a:prstGeom>
        </p:spPr>
      </p:pic>
      <p:pic>
        <p:nvPicPr>
          <p:cNvPr id="5" name="Image 4" descr="Une image contenant ciel, extérieur, personne, jour&#10;&#10;Description générée automatiquement">
            <a:extLst>
              <a:ext uri="{FF2B5EF4-FFF2-40B4-BE49-F238E27FC236}">
                <a16:creationId xmlns:a16="http://schemas.microsoft.com/office/drawing/2014/main" id="{AE5A8AE5-01BC-CD5B-402A-9F7E34035D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71" t="13649"/>
          <a:stretch/>
        </p:blipFill>
        <p:spPr>
          <a:xfrm>
            <a:off x="839727" y="2765600"/>
            <a:ext cx="1504024" cy="1531417"/>
          </a:xfrm>
          <a:prstGeom prst="rect">
            <a:avLst/>
          </a:prstGeom>
        </p:spPr>
      </p:pic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-1282410" y="148927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r"/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TEAM PRESENTATION 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143;p27">
            <a:extLst>
              <a:ext uri="{FF2B5EF4-FFF2-40B4-BE49-F238E27FC236}">
                <a16:creationId xmlns:a16="http://schemas.microsoft.com/office/drawing/2014/main" id="{1647D150-F1FB-CF12-AE56-535BC001B1C2}"/>
              </a:ext>
            </a:extLst>
          </p:cNvPr>
          <p:cNvSpPr txBox="1"/>
          <p:nvPr/>
        </p:nvSpPr>
        <p:spPr>
          <a:xfrm>
            <a:off x="6836489" y="4292223"/>
            <a:ext cx="15510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" sz="500">
                <a:solidFill>
                  <a:schemeClr val="accent4"/>
                </a:solidFill>
              </a:rPr>
              <a:t> </a:t>
            </a:r>
            <a:r>
              <a:rPr lang="en" sz="1100" b="1">
                <a:solidFill>
                  <a:schemeClr val="accent4"/>
                </a:solidFill>
              </a:rPr>
              <a:t>Project manager : </a:t>
            </a:r>
            <a:r>
              <a:rPr lang="en" sz="1100" b="1">
                <a:solidFill>
                  <a:schemeClr val="dk1"/>
                </a:solidFill>
              </a:rPr>
              <a:t>Clémence LORANT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654ED91-80D3-A456-805B-8F84DBCE6592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pPr/>
              <a:t>2</a:t>
            </a:fld>
            <a:endParaRPr lang="fr-FR" sz="2000" b="1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9" name="Graphique 7">
            <a:extLst>
              <a:ext uri="{FF2B5EF4-FFF2-40B4-BE49-F238E27FC236}">
                <a16:creationId xmlns:a16="http://schemas.microsoft.com/office/drawing/2014/main" id="{F2515547-95A7-1140-B199-B435D5F8AE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80A2660-CE63-0541-B832-7CA360C3062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45045" y="344319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SPECIFICATION TESTS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Gold target </a:t>
            </a:r>
            <a:br>
              <a:rPr lang="en-US" sz="180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20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994DEF6-FDA7-114A-8DF5-8C9720612CCE}"/>
              </a:ext>
            </a:extLst>
          </p:cNvPr>
          <p:cNvSpPr txBox="1"/>
          <p:nvPr/>
        </p:nvSpPr>
        <p:spPr>
          <a:xfrm>
            <a:off x="359401" y="1447881"/>
            <a:ext cx="7710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u="sng">
                <a:solidFill>
                  <a:schemeClr val="tx1"/>
                </a:solidFill>
                <a:effectLst/>
                <a:latin typeface="Livvic" pitchFamily="2" charset="77"/>
              </a:rPr>
              <a:t>Actions:</a:t>
            </a:r>
          </a:p>
          <a:p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Set the robot.</a:t>
            </a:r>
          </a:p>
          <a:p>
            <a:endParaRPr lang="fr-FR" sz="1600">
              <a:solidFill>
                <a:schemeClr val="tx1"/>
              </a:solidFill>
              <a:latin typeface="Livvic" pitchFamily="2" charset="77"/>
            </a:endParaRPr>
          </a:p>
          <a:p>
            <a:endParaRPr lang="fr-FR" sz="1600">
              <a:solidFill>
                <a:schemeClr val="tx1"/>
              </a:solidFill>
              <a:effectLst/>
              <a:latin typeface="Livvic" pitchFamily="2" charset="77"/>
            </a:endParaRPr>
          </a:p>
          <a:p>
            <a:r>
              <a:rPr lang="fr-FR" sz="1600" b="1" u="sng" err="1">
                <a:solidFill>
                  <a:schemeClr val="tx1"/>
                </a:solidFill>
                <a:effectLst/>
                <a:latin typeface="Livvic" pitchFamily="2" charset="77"/>
              </a:rPr>
              <a:t>Verifications</a:t>
            </a:r>
            <a:r>
              <a:rPr lang="fr-FR" sz="1600" b="1" u="sng">
                <a:solidFill>
                  <a:schemeClr val="tx1"/>
                </a:solidFill>
                <a:effectLst/>
                <a:latin typeface="Livvic" pitchFamily="2" charset="77"/>
              </a:rPr>
              <a:t>:</a:t>
            </a:r>
            <a:endParaRPr lang="fr-FR" sz="1600" b="1" u="sng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Test 1: The robot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should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aim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at the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closest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ball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.</a:t>
            </a:r>
          </a:p>
          <a:p>
            <a:endParaRPr lang="fr-FR" sz="1600"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Test 2: The robot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should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be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able to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touch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the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ball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</a:t>
            </a:r>
            <a:r>
              <a:rPr lang="fr-FR" sz="1600" err="1">
                <a:solidFill>
                  <a:schemeClr val="tx1"/>
                </a:solidFill>
                <a:effectLst/>
                <a:latin typeface="Livvic" pitchFamily="2" charset="77"/>
              </a:rPr>
              <a:t>whether</a:t>
            </a:r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 the altitude/distance</a:t>
            </a:r>
          </a:p>
          <a:p>
            <a:r>
              <a:rPr lang="fr-FR" sz="1600">
                <a:solidFill>
                  <a:schemeClr val="tx1"/>
                </a:solidFill>
                <a:effectLst/>
                <a:latin typeface="Livvic" pitchFamily="2" charset="77"/>
              </a:rPr>
              <a:t>changes or not</a:t>
            </a:r>
          </a:p>
        </p:txBody>
      </p:sp>
    </p:spTree>
    <p:extLst>
      <p:ext uri="{BB962C8B-B14F-4D97-AF65-F5344CB8AC3E}">
        <p14:creationId xmlns:p14="http://schemas.microsoft.com/office/powerpoint/2010/main" val="207925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21</a:t>
            </a:fld>
            <a:endParaRPr lang="fr-FR" sz="2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1835499" y="1681757"/>
            <a:ext cx="54730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>
                <a:solidFill>
                  <a:schemeClr val="lt1"/>
                </a:solidFill>
              </a:rPr>
              <a:t>DIFFICULTIES </a:t>
            </a:r>
          </a:p>
        </p:txBody>
      </p:sp>
    </p:spTree>
    <p:extLst>
      <p:ext uri="{BB962C8B-B14F-4D97-AF65-F5344CB8AC3E}">
        <p14:creationId xmlns:p14="http://schemas.microsoft.com/office/powerpoint/2010/main" val="483256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45045" y="344319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fr-FR">
                <a:solidFill>
                  <a:schemeClr val="accent3">
                    <a:lumMod val="20000"/>
                    <a:lumOff val="80000"/>
                  </a:schemeClr>
                </a:solidFill>
              </a:rPr>
              <a:t>DIFFICULTIES </a:t>
            </a:r>
            <a:br>
              <a:rPr lang="en-US" sz="180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22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994DEF6-FDA7-114A-8DF5-8C9720612CCE}"/>
              </a:ext>
            </a:extLst>
          </p:cNvPr>
          <p:cNvSpPr txBox="1"/>
          <p:nvPr/>
        </p:nvSpPr>
        <p:spPr>
          <a:xfrm>
            <a:off x="359401" y="1447881"/>
            <a:ext cx="7710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effectLst/>
                <a:latin typeface="Livvic" pitchFamily="2" charset="77"/>
              </a:rPr>
              <a:t>We changed more than once our robot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effectLst/>
                <a:latin typeface="Livvic" pitchFamily="2" charset="77"/>
              </a:rPr>
              <a:t>We have a problem with the scanning function because we have not enough power in our motors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effectLst/>
                <a:latin typeface="Livvic" pitchFamily="2" charset="77"/>
              </a:rPr>
              <a:t>Initially trouble communicating in the group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b="1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>
                <a:solidFill>
                  <a:schemeClr val="tx1"/>
                </a:solidFill>
                <a:effectLst/>
                <a:latin typeface="Livvic" pitchFamily="2" charset="77"/>
              </a:rPr>
              <a:t>3 students doing an apprenticeship </a:t>
            </a:r>
            <a:endParaRPr lang="en-CA" sz="1600" b="1" dirty="0">
              <a:solidFill>
                <a:schemeClr val="tx1"/>
              </a:solidFill>
              <a:effectLst/>
              <a:latin typeface="Livv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1739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23</a:t>
            </a:fld>
            <a:endParaRPr lang="fr-FR" sz="2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1835499" y="1681757"/>
            <a:ext cx="54730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>
                <a:solidFill>
                  <a:schemeClr val="lt1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29991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 rot="-5400000" flipH="1">
            <a:off x="-989489" y="9606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03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287709" y="879349"/>
            <a:ext cx="2251800" cy="3866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r>
              <a:rPr lang="en" sz="1400"/>
              <a:t>INTRODUCTION </a:t>
            </a:r>
            <a:br>
              <a:rPr lang="en" sz="1400"/>
            </a:br>
            <a:r>
              <a:rPr lang="en" sz="1400" b="0"/>
              <a:t>About our p</a:t>
            </a:r>
            <a:r>
              <a:rPr lang="fr-FR" sz="1400" b="0"/>
              <a:t>ro</a:t>
            </a:r>
            <a:r>
              <a:rPr lang="en" sz="1400" b="0" err="1"/>
              <a:t>ject</a:t>
            </a:r>
            <a:r>
              <a:rPr lang="en" sz="1400" b="0"/>
              <a:t> </a:t>
            </a:r>
            <a:endParaRPr lang="fr-FR" sz="1400" b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01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295695" y="2576289"/>
            <a:ext cx="2251800" cy="3474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/>
              <a:t>CODE STRUCTURE </a:t>
            </a:r>
            <a:br>
              <a:rPr lang="en" sz="1400"/>
            </a:br>
            <a:r>
              <a:rPr lang="en" sz="1400" b="0"/>
              <a:t>Classes, functions, why… </a:t>
            </a:r>
            <a:endParaRPr lang="fr-FR" sz="1400" b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02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04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05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Espace réservé du numéro de diapositive 6">
            <a:extLst>
              <a:ext uri="{FF2B5EF4-FFF2-40B4-BE49-F238E27FC236}">
                <a16:creationId xmlns:a16="http://schemas.microsoft.com/office/drawing/2014/main" id="{A2466718-AA02-5757-9EB4-EB3DAC82B706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3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>
            <a:off x="-15107" y="134870"/>
            <a:ext cx="288589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>
                    <a:lumMod val="20000"/>
                    <a:lumOff val="80000"/>
                  </a:schemeClr>
                </a:solidFill>
              </a:rPr>
              <a:t>TABLE OF CONTENTS</a:t>
            </a:r>
            <a:endParaRPr sz="240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CD60C1D2-B52D-1051-B5BB-3204A791B5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3A6A21-9B59-F3BB-3F2D-60C5FFBFFA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sp>
        <p:nvSpPr>
          <p:cNvPr id="12" name="Google Shape;153;p28">
            <a:extLst>
              <a:ext uri="{FF2B5EF4-FFF2-40B4-BE49-F238E27FC236}">
                <a16:creationId xmlns:a16="http://schemas.microsoft.com/office/drawing/2014/main" id="{765BBFB2-0186-6F66-1784-DA2177F8E747}"/>
              </a:ext>
            </a:extLst>
          </p:cNvPr>
          <p:cNvSpPr txBox="1">
            <a:spLocks/>
          </p:cNvSpPr>
          <p:nvPr/>
        </p:nvSpPr>
        <p:spPr>
          <a:xfrm>
            <a:off x="3274748" y="1719173"/>
            <a:ext cx="2654895" cy="34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 sz="1400"/>
              <a:t>HARDWARE DESCRIPTION </a:t>
            </a:r>
            <a:br>
              <a:rPr lang="en-CA" sz="1400"/>
            </a:br>
            <a:r>
              <a:rPr lang="en-CA" sz="1400" b="0"/>
              <a:t>What we did and why</a:t>
            </a:r>
          </a:p>
        </p:txBody>
      </p:sp>
      <p:sp>
        <p:nvSpPr>
          <p:cNvPr id="21" name="Google Shape;153;p28">
            <a:extLst>
              <a:ext uri="{FF2B5EF4-FFF2-40B4-BE49-F238E27FC236}">
                <a16:creationId xmlns:a16="http://schemas.microsoft.com/office/drawing/2014/main" id="{15D64DF6-9FF7-1A26-0F57-1A00EA7EB0A4}"/>
              </a:ext>
            </a:extLst>
          </p:cNvPr>
          <p:cNvSpPr txBox="1">
            <a:spLocks/>
          </p:cNvSpPr>
          <p:nvPr/>
        </p:nvSpPr>
        <p:spPr>
          <a:xfrm>
            <a:off x="3274748" y="3198157"/>
            <a:ext cx="3527961" cy="5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 sz="1400"/>
              <a:t>SPECIFICATION TESTS &amp; REVIEWS </a:t>
            </a:r>
            <a:r>
              <a:rPr lang="en-CA" sz="1400" b="0"/>
              <a:t>Passes and fails</a:t>
            </a:r>
          </a:p>
        </p:txBody>
      </p:sp>
      <p:sp>
        <p:nvSpPr>
          <p:cNvPr id="22" name="Google Shape;153;p28">
            <a:extLst>
              <a:ext uri="{FF2B5EF4-FFF2-40B4-BE49-F238E27FC236}">
                <a16:creationId xmlns:a16="http://schemas.microsoft.com/office/drawing/2014/main" id="{7204E4BA-95E8-DFDE-4BE0-95C2CC89D995}"/>
              </a:ext>
            </a:extLst>
          </p:cNvPr>
          <p:cNvSpPr txBox="1">
            <a:spLocks/>
          </p:cNvSpPr>
          <p:nvPr/>
        </p:nvSpPr>
        <p:spPr>
          <a:xfrm>
            <a:off x="3287709" y="4012123"/>
            <a:ext cx="3527961" cy="58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 sz="1400"/>
              <a:t>PROBLEMS ENCOUNTERED </a:t>
            </a:r>
          </a:p>
          <a:p>
            <a:r>
              <a:rPr lang="en-CA" sz="1400" b="0"/>
              <a:t>How we solved them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2817478" y="1764015"/>
            <a:ext cx="38066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4</a:t>
            </a:fld>
            <a:endParaRPr lang="fr-FR" sz="2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5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866578" y="-866530"/>
            <a:ext cx="893136" cy="26261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about the project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5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2138DFB-2543-9373-2258-51832C53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2" y="1000967"/>
            <a:ext cx="8455167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fr-F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We want a robot that can detect and fire at flying drones.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fr-FR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altLang="fr-FR" sz="1800">
                <a:solidFill>
                  <a:schemeClr val="tx1"/>
                </a:solidFill>
                <a:latin typeface="Livvic" pitchFamily="2" charset="77"/>
              </a:rPr>
              <a:t>It should be able to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CA" altLang="fr-FR" sz="1800">
              <a:solidFill>
                <a:schemeClr val="tx1"/>
              </a:solidFill>
              <a:latin typeface="Livvic" pitchFamily="2" charset="7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CA" altLang="fr-F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Scan the sky, discriminate and prioritize targets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CA" altLang="fr-F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CA" altLang="fr-FR" sz="1800">
                <a:solidFill>
                  <a:schemeClr val="tx1"/>
                </a:solidFill>
                <a:latin typeface="Livvic" pitchFamily="2" charset="77"/>
              </a:rPr>
              <a:t>Shoot the target taking into account its altitude/elevation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CA" altLang="fr-F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CA" altLang="fr-FR" sz="1800">
              <a:solidFill>
                <a:schemeClr val="tx1"/>
              </a:solidFill>
              <a:latin typeface="Livvic" pitchFamily="2" charset="77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CA" altLang="fr-F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  <a:sym typeface="Wingdings" pitchFamily="2" charset="2"/>
              </a:rPr>
              <a:t> The flying drones are going to be </a:t>
            </a:r>
            <a:r>
              <a:rPr lang="en-CA" altLang="fr-FR" sz="1800">
                <a:solidFill>
                  <a:schemeClr val="tx1"/>
                </a:solidFill>
                <a:latin typeface="Livvic" pitchFamily="2" charset="77"/>
                <a:sym typeface="Wingdings" pitchFamily="2" charset="2"/>
              </a:rPr>
              <a:t>modelled</a:t>
            </a:r>
            <a:r>
              <a:rPr kumimoji="0" lang="en-CA" altLang="fr-FR" sz="18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  <a:sym typeface="Wingdings" pitchFamily="2" charset="2"/>
              </a:rPr>
              <a:t> by </a:t>
            </a:r>
            <a:r>
              <a:rPr lang="en-CA" altLang="fr-FR" sz="1800">
                <a:solidFill>
                  <a:schemeClr val="tx1"/>
                </a:solidFill>
                <a:latin typeface="Livvic" pitchFamily="2" charset="77"/>
                <a:sym typeface="Wingdings" pitchFamily="2" charset="2"/>
              </a:rPr>
              <a:t>plastic red balls in our tests </a:t>
            </a:r>
            <a:endParaRPr kumimoji="0" lang="en-CA" altLang="fr-FR" sz="1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CA" altLang="fr-FR">
                <a:solidFill>
                  <a:schemeClr val="tx1"/>
                </a:solidFill>
                <a:latin typeface="Livvic" pitchFamily="2" charset="77"/>
              </a:rPr>
              <a:t>            				  		=</a:t>
            </a: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</a:t>
            </a:r>
            <a:r>
              <a:rPr kumimoji="0" lang="en-CA" altLang="fr-FR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= </a:t>
            </a: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                                                  </a:t>
            </a:r>
            <a:r>
              <a:rPr kumimoji="0" lang="en-CA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   </a:t>
            </a: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                                       </a:t>
            </a:r>
            <a:r>
              <a:rPr kumimoji="0" lang="en-CA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   </a:t>
            </a: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                                                                             </a:t>
            </a:r>
            <a:r>
              <a:rPr kumimoji="0" lang="en-CA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   </a:t>
            </a: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 pitchFamily="2" charset="77"/>
              </a:rPr>
              <a:t>                                                             </a:t>
            </a:r>
            <a:endParaRPr kumimoji="0" lang="en-CA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</p:txBody>
      </p:sp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1F742AE8-B04D-D60C-03CB-E7BAD0FDF4D4}"/>
              </a:ext>
            </a:extLst>
          </p:cNvPr>
          <p:cNvSpPr/>
          <p:nvPr/>
        </p:nvSpPr>
        <p:spPr>
          <a:xfrm>
            <a:off x="2788685" y="3963255"/>
            <a:ext cx="692331" cy="6709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7" name="Picture 7" descr="Drone Vectoriels et illustrations libres de droits - iStock">
            <a:extLst>
              <a:ext uri="{FF2B5EF4-FFF2-40B4-BE49-F238E27FC236}">
                <a16:creationId xmlns:a16="http://schemas.microsoft.com/office/drawing/2014/main" id="{B196075E-6499-FCA8-F7B5-FBB7602C7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8" t="27238" r="9580" b="26996"/>
          <a:stretch/>
        </p:blipFill>
        <p:spPr bwMode="auto">
          <a:xfrm>
            <a:off x="896205" y="3963255"/>
            <a:ext cx="1358537" cy="74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39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866578" y="-866530"/>
            <a:ext cx="893136" cy="26261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about the project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6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2138DFB-2543-9373-2258-51832C530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416" y="1249967"/>
            <a:ext cx="845516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The robot has to scan the sky of a rectangular base.</a:t>
            </a:r>
            <a:r>
              <a:rPr lang="en-CA" altLang="fr-FR" sz="1800" b="1">
                <a:solidFill>
                  <a:schemeClr val="tx1"/>
                </a:solidFill>
                <a:latin typeface="Livvic"/>
              </a:rPr>
              <a:t> </a:t>
            </a:r>
            <a:endParaRPr kumimoji="0" lang="en-CA" altLang="fr-F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We place the robot in </a:t>
            </a:r>
            <a:r>
              <a:rPr lang="en-CA" altLang="fr-FR" sz="1800" b="1">
                <a:solidFill>
                  <a:schemeClr val="tx1"/>
                </a:solidFill>
                <a:latin typeface="Livvic"/>
              </a:rPr>
              <a:t>the middle of one of the longest sides</a:t>
            </a:r>
            <a:r>
              <a:rPr kumimoji="0" lang="en-CA" altLang="fr-F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, so that the robot only has to scan its environment on </a:t>
            </a:r>
            <a:r>
              <a:rPr lang="en-CA" altLang="fr-FR" sz="1800" b="1" u="sng">
                <a:solidFill>
                  <a:schemeClr val="tx1"/>
                </a:solidFill>
                <a:latin typeface="Livvic"/>
              </a:rPr>
              <a:t>180</a:t>
            </a:r>
            <a:r>
              <a:rPr kumimoji="0" lang="en-CA" altLang="fr-FR" sz="18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° horizontally </a:t>
            </a:r>
            <a:r>
              <a:rPr kumimoji="0" lang="en-CA" altLang="fr-F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and </a:t>
            </a:r>
            <a:r>
              <a:rPr kumimoji="0" lang="en-CA" altLang="fr-FR" sz="18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45° vertically </a:t>
            </a:r>
            <a:r>
              <a:rPr kumimoji="0" lang="en-CA" altLang="fr-F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.</a:t>
            </a:r>
            <a:r>
              <a:rPr lang="en-CA" altLang="fr-FR" sz="1800" b="1">
                <a:solidFill>
                  <a:schemeClr val="tx1"/>
                </a:solidFill>
                <a:latin typeface="Livvic"/>
              </a:rPr>
              <a:t> </a:t>
            </a:r>
            <a:endParaRPr lang="en-CA" altLang="fr-FR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fr-FR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 pitchFamily="2" charset="7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       </a:t>
            </a:r>
            <a:r>
              <a:rPr lang="en-CA" altLang="fr-FR" sz="1800">
                <a:solidFill>
                  <a:schemeClr val="tx1"/>
                </a:solidFill>
                <a:latin typeface="Livvic"/>
              </a:rPr>
              <a:t>  </a:t>
            </a:r>
            <a:r>
              <a:rPr kumimoji="0" lang="en-CA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 </a:t>
            </a:r>
            <a:r>
              <a:rPr kumimoji="0" lang="en-CA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                                                             </a:t>
            </a:r>
            <a:endParaRPr kumimoji="0" lang="en-CA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ivvic"/>
            </a:endParaRPr>
          </a:p>
        </p:txBody>
      </p:sp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87A3D1-307F-21EA-C414-FAE6DB0DA069}"/>
              </a:ext>
            </a:extLst>
          </p:cNvPr>
          <p:cNvSpPr/>
          <p:nvPr/>
        </p:nvSpPr>
        <p:spPr>
          <a:xfrm>
            <a:off x="2677855" y="2792577"/>
            <a:ext cx="3958046" cy="1310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97A3D5-7CB6-BE6F-F360-DB972D5E8DD0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048893" y="3984707"/>
            <a:ext cx="962647" cy="727855"/>
          </a:xfrm>
          <a:prstGeom prst="rect">
            <a:avLst/>
          </a:prstGeom>
        </p:spPr>
      </p:pic>
      <p:sp>
        <p:nvSpPr>
          <p:cNvPr id="6" name="Google Shape;145;p27">
            <a:extLst>
              <a:ext uri="{FF2B5EF4-FFF2-40B4-BE49-F238E27FC236}">
                <a16:creationId xmlns:a16="http://schemas.microsoft.com/office/drawing/2014/main" id="{569623A1-4760-1EF3-3001-24BF70A04441}"/>
              </a:ext>
            </a:extLst>
          </p:cNvPr>
          <p:cNvSpPr txBox="1"/>
          <p:nvPr/>
        </p:nvSpPr>
        <p:spPr>
          <a:xfrm>
            <a:off x="4145630" y="3696114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180°</a:t>
            </a:r>
            <a:endParaRPr sz="36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Demi-tour 7">
            <a:extLst>
              <a:ext uri="{FF2B5EF4-FFF2-40B4-BE49-F238E27FC236}">
                <a16:creationId xmlns:a16="http://schemas.microsoft.com/office/drawing/2014/main" id="{2433ABBE-9AF9-3DFC-CC22-4E2C2108CD02}"/>
              </a:ext>
            </a:extLst>
          </p:cNvPr>
          <p:cNvSpPr/>
          <p:nvPr/>
        </p:nvSpPr>
        <p:spPr>
          <a:xfrm flipH="1">
            <a:off x="4348296" y="3701438"/>
            <a:ext cx="617163" cy="408356"/>
          </a:xfrm>
          <a:prstGeom prst="uturnArrow">
            <a:avLst>
              <a:gd name="adj1" fmla="val 9052"/>
              <a:gd name="adj2" fmla="val 25000"/>
              <a:gd name="adj3" fmla="val 25000"/>
              <a:gd name="adj4" fmla="val 47611"/>
              <a:gd name="adj5" fmla="val 100000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56FB366-C474-976A-2A5A-2893AEE0770A}"/>
              </a:ext>
            </a:extLst>
          </p:cNvPr>
          <p:cNvCxnSpPr>
            <a:cxnSpLocks/>
          </p:cNvCxnSpPr>
          <p:nvPr/>
        </p:nvCxnSpPr>
        <p:spPr>
          <a:xfrm>
            <a:off x="3252900" y="4524806"/>
            <a:ext cx="8072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8AF4B2F-4DE7-1895-8FBC-7247232544F8}"/>
              </a:ext>
            </a:extLst>
          </p:cNvPr>
          <p:cNvCxnSpPr>
            <a:cxnSpLocks/>
          </p:cNvCxnSpPr>
          <p:nvPr/>
        </p:nvCxnSpPr>
        <p:spPr>
          <a:xfrm flipV="1">
            <a:off x="6541383" y="3262692"/>
            <a:ext cx="956319" cy="73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45;p27">
            <a:extLst>
              <a:ext uri="{FF2B5EF4-FFF2-40B4-BE49-F238E27FC236}">
                <a16:creationId xmlns:a16="http://schemas.microsoft.com/office/drawing/2014/main" id="{604C48CC-9E87-E60B-74F5-96B13BE1A2C0}"/>
              </a:ext>
            </a:extLst>
          </p:cNvPr>
          <p:cNvSpPr txBox="1"/>
          <p:nvPr/>
        </p:nvSpPr>
        <p:spPr>
          <a:xfrm>
            <a:off x="1587355" y="4308887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Our robot</a:t>
            </a:r>
            <a:endParaRPr sz="36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Google Shape;145;p27">
            <a:extLst>
              <a:ext uri="{FF2B5EF4-FFF2-40B4-BE49-F238E27FC236}">
                <a16:creationId xmlns:a16="http://schemas.microsoft.com/office/drawing/2014/main" id="{03C5E170-83C2-130C-E5E7-47F05F5EAADC}"/>
              </a:ext>
            </a:extLst>
          </p:cNvPr>
          <p:cNvSpPr txBox="1"/>
          <p:nvPr/>
        </p:nvSpPr>
        <p:spPr>
          <a:xfrm>
            <a:off x="7140667" y="2992193"/>
            <a:ext cx="2181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Basis to scan </a:t>
            </a:r>
            <a:endParaRPr sz="3600" b="1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4D22373-E70D-9668-4AEF-DD2A214B3625}"/>
              </a:ext>
            </a:extLst>
          </p:cNvPr>
          <p:cNvSpPr/>
          <p:nvPr/>
        </p:nvSpPr>
        <p:spPr>
          <a:xfrm>
            <a:off x="5752710" y="3023726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937F7AA-D406-A81F-E4D7-81D9357A9E34}"/>
              </a:ext>
            </a:extLst>
          </p:cNvPr>
          <p:cNvSpPr/>
          <p:nvPr/>
        </p:nvSpPr>
        <p:spPr>
          <a:xfrm>
            <a:off x="3161834" y="3019685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383EED9-8A95-3776-A2CA-FE3280FE0B6F}"/>
              </a:ext>
            </a:extLst>
          </p:cNvPr>
          <p:cNvSpPr/>
          <p:nvPr/>
        </p:nvSpPr>
        <p:spPr>
          <a:xfrm>
            <a:off x="4495999" y="2936699"/>
            <a:ext cx="391637" cy="3651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A07E39B-E3F0-12FB-2357-F5AC18BC1246}"/>
              </a:ext>
            </a:extLst>
          </p:cNvPr>
          <p:cNvCxnSpPr>
            <a:cxnSpLocks/>
          </p:cNvCxnSpPr>
          <p:nvPr/>
        </p:nvCxnSpPr>
        <p:spPr>
          <a:xfrm>
            <a:off x="2092121" y="3149600"/>
            <a:ext cx="5341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45;p27">
            <a:extLst>
              <a:ext uri="{FF2B5EF4-FFF2-40B4-BE49-F238E27FC236}">
                <a16:creationId xmlns:a16="http://schemas.microsoft.com/office/drawing/2014/main" id="{EB0D0485-9DB5-34DF-38FB-771636C7811D}"/>
              </a:ext>
            </a:extLst>
          </p:cNvPr>
          <p:cNvSpPr txBox="1"/>
          <p:nvPr/>
        </p:nvSpPr>
        <p:spPr>
          <a:xfrm>
            <a:off x="1237976" y="2933402"/>
            <a:ext cx="85414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b="1">
                <a:solidFill>
                  <a:schemeClr val="accent4">
                    <a:lumMod val="50000"/>
                  </a:schemeClr>
                </a:solidFill>
              </a:rPr>
              <a:t>Drones </a:t>
            </a:r>
            <a:endParaRPr sz="3600" b="1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7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rone acceso">
            <a:extLst>
              <a:ext uri="{FF2B5EF4-FFF2-40B4-BE49-F238E27FC236}">
                <a16:creationId xmlns:a16="http://schemas.microsoft.com/office/drawing/2014/main" id="{85F1FC55-7672-3ED6-667E-1F01C0348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313" b="10103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5A2A4392-ED6B-406C-9E34-B21C7F2BC8FC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5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1">
                    <a:lumMod val="50000"/>
                  </a:schemeClr>
                </a:solidFill>
              </a:rPr>
              <a:pPr/>
              <a:t>7</a:t>
            </a:fld>
            <a:endParaRPr lang="fr-FR" sz="2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9A6DB7-06FB-3EBE-B4FA-84307698CD63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17872" y="121534"/>
            <a:ext cx="681794" cy="515503"/>
          </a:xfrm>
          <a:prstGeom prst="rect">
            <a:avLst/>
          </a:prstGeom>
        </p:spPr>
      </p:pic>
      <p:pic>
        <p:nvPicPr>
          <p:cNvPr id="4" name="Graphique 7">
            <a:extLst>
              <a:ext uri="{FF2B5EF4-FFF2-40B4-BE49-F238E27FC236}">
                <a16:creationId xmlns:a16="http://schemas.microsoft.com/office/drawing/2014/main" id="{BDA88DAA-BD4C-AD3A-A03F-EDAAF95B71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9335" y="121535"/>
            <a:ext cx="1224996" cy="515502"/>
          </a:xfrm>
          <a:prstGeom prst="rect">
            <a:avLst/>
          </a:prstGeom>
        </p:spPr>
      </p:pic>
      <p:sp>
        <p:nvSpPr>
          <p:cNvPr id="8" name="Google Shape;242;p36">
            <a:extLst>
              <a:ext uri="{FF2B5EF4-FFF2-40B4-BE49-F238E27FC236}">
                <a16:creationId xmlns:a16="http://schemas.microsoft.com/office/drawing/2014/main" id="{1696EFB7-A202-E5C3-D0B1-2E6DD98EC339}"/>
              </a:ext>
            </a:extLst>
          </p:cNvPr>
          <p:cNvSpPr txBox="1">
            <a:spLocks/>
          </p:cNvSpPr>
          <p:nvPr/>
        </p:nvSpPr>
        <p:spPr>
          <a:xfrm>
            <a:off x="821472" y="1649588"/>
            <a:ext cx="75010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3600" b="1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r>
              <a:rPr lang="fr-FR">
                <a:solidFill>
                  <a:schemeClr val="lt1"/>
                </a:solidFill>
              </a:rPr>
              <a:t>HARDWARE DESCRIPTION</a:t>
            </a:r>
          </a:p>
        </p:txBody>
      </p:sp>
    </p:spTree>
    <p:extLst>
      <p:ext uri="{BB962C8B-B14F-4D97-AF65-F5344CB8AC3E}">
        <p14:creationId xmlns:p14="http://schemas.microsoft.com/office/powerpoint/2010/main" val="388913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HARDWARE DESCRIPTION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what we did 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8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FC1A4D-0C12-0415-998B-92B61DE86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7133" y="1001942"/>
            <a:ext cx="3243506" cy="3665350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26E0F48-3D94-8845-9B65-D8C6FEEA2A37}"/>
              </a:ext>
            </a:extLst>
          </p:cNvPr>
          <p:cNvCxnSpPr>
            <a:cxnSpLocks/>
          </p:cNvCxnSpPr>
          <p:nvPr/>
        </p:nvCxnSpPr>
        <p:spPr>
          <a:xfrm>
            <a:off x="3183225" y="1615532"/>
            <a:ext cx="7691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3E35B2A-C8B0-8447-ABCC-F7DB5354F976}"/>
              </a:ext>
            </a:extLst>
          </p:cNvPr>
          <p:cNvCxnSpPr>
            <a:cxnSpLocks/>
          </p:cNvCxnSpPr>
          <p:nvPr/>
        </p:nvCxnSpPr>
        <p:spPr>
          <a:xfrm flipH="1">
            <a:off x="5077812" y="1615532"/>
            <a:ext cx="22321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6F3E9D7-4B6C-F545-8599-3BD5DEA06B7F}"/>
              </a:ext>
            </a:extLst>
          </p:cNvPr>
          <p:cNvCxnSpPr>
            <a:cxnSpLocks/>
          </p:cNvCxnSpPr>
          <p:nvPr/>
        </p:nvCxnSpPr>
        <p:spPr>
          <a:xfrm>
            <a:off x="3174028" y="3163180"/>
            <a:ext cx="12262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FA07CDF6-A11E-E341-9A37-B9A8090DB0A3}"/>
              </a:ext>
            </a:extLst>
          </p:cNvPr>
          <p:cNvCxnSpPr>
            <a:cxnSpLocks/>
          </p:cNvCxnSpPr>
          <p:nvPr/>
        </p:nvCxnSpPr>
        <p:spPr>
          <a:xfrm flipH="1">
            <a:off x="5709746" y="4108997"/>
            <a:ext cx="16001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80D7737A-D7D5-CF40-9B4E-6555C8BE6A88}"/>
              </a:ext>
            </a:extLst>
          </p:cNvPr>
          <p:cNvCxnSpPr>
            <a:cxnSpLocks/>
          </p:cNvCxnSpPr>
          <p:nvPr/>
        </p:nvCxnSpPr>
        <p:spPr>
          <a:xfrm flipH="1">
            <a:off x="6191910" y="2922770"/>
            <a:ext cx="1130634" cy="6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554EA70-93E7-5341-BF18-93B14C67132D}"/>
              </a:ext>
            </a:extLst>
          </p:cNvPr>
          <p:cNvCxnSpPr>
            <a:cxnSpLocks/>
          </p:cNvCxnSpPr>
          <p:nvPr/>
        </p:nvCxnSpPr>
        <p:spPr>
          <a:xfrm flipH="1" flipV="1">
            <a:off x="5196052" y="3163180"/>
            <a:ext cx="2126492" cy="3875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F0497C56-2E1E-AC44-B41C-C114CEC186B3}"/>
              </a:ext>
            </a:extLst>
          </p:cNvPr>
          <p:cNvSpPr txBox="1"/>
          <p:nvPr/>
        </p:nvSpPr>
        <p:spPr>
          <a:xfrm>
            <a:off x="7322544" y="1409354"/>
            <a:ext cx="148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Launcher</a:t>
            </a:r>
            <a:endParaRPr lang="fr-FR" b="1">
              <a:solidFill>
                <a:schemeClr val="tx1"/>
              </a:solidFill>
              <a:latin typeface="Livvic" pitchFamily="2" charset="77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252DEBA-F351-E64E-B44E-5DC565EA7C1C}"/>
              </a:ext>
            </a:extLst>
          </p:cNvPr>
          <p:cNvSpPr txBox="1"/>
          <p:nvPr/>
        </p:nvSpPr>
        <p:spPr>
          <a:xfrm>
            <a:off x="7322542" y="2689295"/>
            <a:ext cx="148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Button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7245263-8A0C-DA44-BEF8-A3C51403F5C0}"/>
              </a:ext>
            </a:extLst>
          </p:cNvPr>
          <p:cNvSpPr txBox="1"/>
          <p:nvPr/>
        </p:nvSpPr>
        <p:spPr>
          <a:xfrm>
            <a:off x="7322543" y="3378522"/>
            <a:ext cx="1481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Gearing</a:t>
            </a:r>
            <a:endParaRPr lang="fr-FR" b="1">
              <a:solidFill>
                <a:schemeClr val="tx1"/>
              </a:solidFill>
              <a:latin typeface="Livvic" pitchFamily="2" charset="77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F4BAFD4-AA61-7744-B183-C9441EC84EA7}"/>
              </a:ext>
            </a:extLst>
          </p:cNvPr>
          <p:cNvSpPr txBox="1"/>
          <p:nvPr/>
        </p:nvSpPr>
        <p:spPr>
          <a:xfrm>
            <a:off x="7334202" y="3847387"/>
            <a:ext cx="1672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Stability</a:t>
            </a:r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 </a:t>
            </a:r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platform</a:t>
            </a:r>
            <a:endParaRPr lang="fr-FR" b="1">
              <a:solidFill>
                <a:schemeClr val="tx1"/>
              </a:solidFill>
              <a:latin typeface="Livvic" pitchFamily="2" charset="77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5FB74361-EB88-264B-8E42-5EECAC4553D6}"/>
              </a:ext>
            </a:extLst>
          </p:cNvPr>
          <p:cNvSpPr txBox="1"/>
          <p:nvPr/>
        </p:nvSpPr>
        <p:spPr>
          <a:xfrm>
            <a:off x="2486533" y="2997072"/>
            <a:ext cx="1650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Motor</a:t>
            </a:r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43A3B51E-AD82-9B44-A962-239EB4D291D9}"/>
              </a:ext>
            </a:extLst>
          </p:cNvPr>
          <p:cNvSpPr txBox="1"/>
          <p:nvPr/>
        </p:nvSpPr>
        <p:spPr>
          <a:xfrm>
            <a:off x="2500549" y="1397459"/>
            <a:ext cx="9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err="1">
                <a:solidFill>
                  <a:schemeClr val="tx1"/>
                </a:solidFill>
                <a:latin typeface="Livvic" pitchFamily="2" charset="77"/>
              </a:rPr>
              <a:t>Pixy</a:t>
            </a:r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 2 Camera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2873D3D-0343-854B-8471-9A87DB8309E9}"/>
              </a:ext>
            </a:extLst>
          </p:cNvPr>
          <p:cNvSpPr txBox="1"/>
          <p:nvPr/>
        </p:nvSpPr>
        <p:spPr>
          <a:xfrm>
            <a:off x="57590" y="1659069"/>
            <a:ext cx="19785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tx1"/>
                </a:solidFill>
                <a:latin typeface="Livvic" pitchFamily="2" charset="77"/>
              </a:rPr>
              <a:t>Components : </a:t>
            </a:r>
          </a:p>
          <a:p>
            <a:endParaRPr lang="fr-FR" b="1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1 Pixy2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4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1 </a:t>
            </a:r>
            <a:r>
              <a:rPr lang="fr-FR" err="1">
                <a:latin typeface="Livvic" pitchFamily="2" charset="77"/>
              </a:rPr>
              <a:t>Launcher</a:t>
            </a:r>
            <a:endParaRPr lang="fr-FR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2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Livvic" pitchFamily="2" charset="77"/>
              </a:rPr>
              <a:t>1 Ev3 </a:t>
            </a:r>
            <a:r>
              <a:rPr lang="fr-FR" err="1">
                <a:latin typeface="Livvic" pitchFamily="2" charset="77"/>
              </a:rPr>
              <a:t>controller</a:t>
            </a:r>
            <a:endParaRPr lang="fr-FR">
              <a:latin typeface="Livvic" pitchFamily="2" charset="7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41A0DB-8881-BD4A-A0C5-C2217CC7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798" y="2845407"/>
            <a:ext cx="533115" cy="5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4E39F5-B8A0-A143-9CFE-51EEC7EA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361" y="1436563"/>
            <a:ext cx="431592" cy="43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328469F-A4A8-F34F-BC75-BE9F45590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251" y="1277748"/>
            <a:ext cx="580851" cy="58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Graphique 63" descr="Double geste d’appui contour">
            <a:extLst>
              <a:ext uri="{FF2B5EF4-FFF2-40B4-BE49-F238E27FC236}">
                <a16:creationId xmlns:a16="http://schemas.microsoft.com/office/drawing/2014/main" id="{23556794-921E-D74D-ABEA-F9B7377CF1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4634" y="2553195"/>
            <a:ext cx="541518" cy="541518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0E7F1FB-0F46-7C43-BFF0-978D5C124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93" y="3848077"/>
            <a:ext cx="476208" cy="4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Graphique 61" descr="Engrenages contour">
            <a:extLst>
              <a:ext uri="{FF2B5EF4-FFF2-40B4-BE49-F238E27FC236}">
                <a16:creationId xmlns:a16="http://schemas.microsoft.com/office/drawing/2014/main" id="{45F3CD99-1414-0C4B-A3DE-C7D02EE398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839" y="3180025"/>
            <a:ext cx="634906" cy="63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7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 flipH="1">
            <a:off x="1620252" y="-1620203"/>
            <a:ext cx="831820" cy="407222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7" name="Google Shape;137;p27"/>
          <p:cNvSpPr txBox="1">
            <a:spLocks noGrp="1"/>
          </p:cNvSpPr>
          <p:nvPr>
            <p:ph type="ctrTitle" idx="6"/>
          </p:nvPr>
        </p:nvSpPr>
        <p:spPr>
          <a:xfrm>
            <a:off x="0" y="170121"/>
            <a:ext cx="4763910" cy="48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  <a:t>HARDWARE DESCRIPTION</a:t>
            </a:r>
            <a:br>
              <a:rPr lang="en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1800">
                <a:solidFill>
                  <a:schemeClr val="accent3">
                    <a:lumMod val="20000"/>
                    <a:lumOff val="80000"/>
                  </a:schemeClr>
                </a:solidFill>
              </a:rPr>
              <a:t>what we did </a:t>
            </a:r>
            <a:endParaRPr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9E9ADDC9-6B53-5DAB-D3DA-D3632D56F6D9}"/>
              </a:ext>
            </a:extLst>
          </p:cNvPr>
          <p:cNvSpPr txBox="1">
            <a:spLocks/>
          </p:cNvSpPr>
          <p:nvPr/>
        </p:nvSpPr>
        <p:spPr>
          <a:xfrm>
            <a:off x="7575333" y="4444577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fld id="{E7EBB249-9480-4BF5-91F7-9A7E7D44120A}" type="slidenum">
              <a:rPr lang="fr-FR" sz="2400" b="1" smtClean="0">
                <a:solidFill>
                  <a:schemeClr val="accent3">
                    <a:lumMod val="75000"/>
                  </a:schemeClr>
                </a:solidFill>
              </a:rPr>
              <a:pPr/>
              <a:t>9</a:t>
            </a:fld>
            <a:endParaRPr lang="fr-FR" sz="20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85906518-D96B-CD60-2253-9BD628025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1937" y="106868"/>
            <a:ext cx="1224996" cy="5155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A0C1A7-815C-9957-3DE9-5C56E120667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818"/>
                    </a14:imgEffect>
                    <a14:imgEffect>
                      <a14:saturation sat="400000"/>
                    </a14:imgEffect>
                    <a14:imgEffect>
                      <a14:brightnessContrast bright="7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653" y="129721"/>
            <a:ext cx="681794" cy="515503"/>
          </a:xfrm>
          <a:prstGeom prst="rect">
            <a:avLst/>
          </a:prstGeom>
        </p:spPr>
      </p:pic>
      <p:pic>
        <p:nvPicPr>
          <p:cNvPr id="5124" name="Picture 4" descr="page3image2243802704">
            <a:extLst>
              <a:ext uri="{FF2B5EF4-FFF2-40B4-BE49-F238E27FC236}">
                <a16:creationId xmlns:a16="http://schemas.microsoft.com/office/drawing/2014/main" id="{31728883-391C-6DA6-3D5E-DA92B6FB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image2243802992">
            <a:extLst>
              <a:ext uri="{FF2B5EF4-FFF2-40B4-BE49-F238E27FC236}">
                <a16:creationId xmlns:a16="http://schemas.microsoft.com/office/drawing/2014/main" id="{6D309587-2466-EDF2-C085-994B80F7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910" y="2049023"/>
            <a:ext cx="61595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BFC1A4D-0C12-0415-998B-92B61DE86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12" y="1235517"/>
            <a:ext cx="2839730" cy="32090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06DC8DF-D49A-0240-8D99-A7541202B591}"/>
              </a:ext>
            </a:extLst>
          </p:cNvPr>
          <p:cNvSpPr txBox="1"/>
          <p:nvPr/>
        </p:nvSpPr>
        <p:spPr>
          <a:xfrm>
            <a:off x="3149151" y="1001942"/>
            <a:ext cx="555581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u="sng">
                <a:latin typeface="Livvic" pitchFamily="2" charset="77"/>
              </a:rPr>
              <a:t>THE MOTORS :</a:t>
            </a:r>
            <a:r>
              <a:rPr lang="fr-FR" sz="1600" b="1">
                <a:latin typeface="Livvic" pitchFamily="2" charset="77"/>
              </a:rPr>
              <a:t> </a:t>
            </a:r>
          </a:p>
          <a:p>
            <a:endParaRPr lang="fr-FR" sz="1600" b="1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>
                <a:latin typeface="Livvic" pitchFamily="2" charset="77"/>
              </a:rPr>
              <a:t>The rotation : </a:t>
            </a:r>
            <a:r>
              <a:rPr lang="fr-FR" sz="1600" err="1">
                <a:latin typeface="Livvic" pitchFamily="2" charset="77"/>
              </a:rPr>
              <a:t>Three</a:t>
            </a:r>
            <a:r>
              <a:rPr lang="fr-FR" sz="1600">
                <a:latin typeface="Livvic" pitchFamily="2" charset="77"/>
              </a:rPr>
              <a:t> </a:t>
            </a:r>
            <a:r>
              <a:rPr lang="fr-FR" sz="1600" err="1">
                <a:latin typeface="Livvic" pitchFamily="2" charset="77"/>
              </a:rPr>
              <a:t>motors</a:t>
            </a:r>
            <a:r>
              <a:rPr lang="fr-FR" sz="1600">
                <a:latin typeface="Livvic" pitchFamily="2" charset="77"/>
              </a:rPr>
              <a:t> for the rotation (one for the rotation axis and </a:t>
            </a:r>
            <a:r>
              <a:rPr lang="fr-FR" sz="1600" err="1">
                <a:latin typeface="Livvic" pitchFamily="2" charset="77"/>
              </a:rPr>
              <a:t>two</a:t>
            </a:r>
            <a:r>
              <a:rPr lang="fr-FR" sz="1600">
                <a:latin typeface="Livvic" pitchFamily="2" charset="77"/>
              </a:rPr>
              <a:t> for the vertical axis.) </a:t>
            </a:r>
          </a:p>
          <a:p>
            <a:endParaRPr lang="fr-FR" sz="1600" b="1" u="sng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>
                <a:latin typeface="Livvic" pitchFamily="2" charset="77"/>
              </a:rPr>
              <a:t>Shooting : </a:t>
            </a:r>
            <a:r>
              <a:rPr lang="fr-FR" sz="1600" err="1">
                <a:latin typeface="Livvic" pitchFamily="2" charset="77"/>
              </a:rPr>
              <a:t>bullets</a:t>
            </a:r>
            <a:r>
              <a:rPr lang="fr-FR" sz="1600">
                <a:latin typeface="Livvic" pitchFamily="2" charset="77"/>
              </a:rPr>
              <a:t> are </a:t>
            </a:r>
            <a:r>
              <a:rPr lang="fr-FR" sz="1600" err="1">
                <a:latin typeface="Livvic" pitchFamily="2" charset="77"/>
              </a:rPr>
              <a:t>fired</a:t>
            </a:r>
            <a:r>
              <a:rPr lang="fr-FR" sz="1600">
                <a:latin typeface="Livvic" pitchFamily="2" charset="77"/>
              </a:rPr>
              <a:t> at the </a:t>
            </a:r>
            <a:r>
              <a:rPr lang="fr-FR" sz="1600" err="1">
                <a:latin typeface="Livvic" pitchFamily="2" charset="77"/>
              </a:rPr>
              <a:t>target</a:t>
            </a:r>
            <a:r>
              <a:rPr lang="fr-FR" sz="1600">
                <a:latin typeface="Livvic" pitchFamily="2" charset="77"/>
              </a:rPr>
              <a:t> by the actions of a </a:t>
            </a:r>
            <a:r>
              <a:rPr lang="fr-FR" sz="1600" err="1">
                <a:latin typeface="Livvic" pitchFamily="2" charset="77"/>
              </a:rPr>
              <a:t>motor</a:t>
            </a:r>
            <a:r>
              <a:rPr lang="fr-FR" sz="1600">
                <a:latin typeface="Livvic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>
              <a:latin typeface="Livvic" pitchFamily="2" charset="77"/>
            </a:endParaRPr>
          </a:p>
          <a:p>
            <a:endParaRPr lang="fr-FR" sz="1600" b="1" u="sng">
              <a:latin typeface="Livvic" pitchFamily="2" charset="77"/>
            </a:endParaRPr>
          </a:p>
          <a:p>
            <a:r>
              <a:rPr lang="fr-FR" sz="1600" b="1" u="sng">
                <a:latin typeface="Livvic" pitchFamily="2" charset="77"/>
              </a:rPr>
              <a:t>THE TWO BUTTONS</a:t>
            </a:r>
            <a:r>
              <a:rPr lang="fr-FR" sz="1600">
                <a:latin typeface="Livvic" pitchFamily="2" charset="77"/>
              </a:rPr>
              <a:t>: </a:t>
            </a:r>
          </a:p>
          <a:p>
            <a:endParaRPr lang="fr-FR" sz="1600"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err="1">
                <a:latin typeface="Livvic" pitchFamily="2" charset="77"/>
              </a:rPr>
              <a:t>They</a:t>
            </a:r>
            <a:r>
              <a:rPr lang="fr-FR" sz="1600">
                <a:latin typeface="Livvic" pitchFamily="2" charset="77"/>
              </a:rPr>
              <a:t> </a:t>
            </a:r>
            <a:r>
              <a:rPr lang="fr-FR" sz="1600" err="1">
                <a:latin typeface="Livvic" pitchFamily="2" charset="77"/>
              </a:rPr>
              <a:t>permitt</a:t>
            </a:r>
            <a:r>
              <a:rPr lang="fr-FR" sz="1600">
                <a:latin typeface="Livvic" pitchFamily="2" charset="77"/>
              </a:rPr>
              <a:t> to </a:t>
            </a:r>
            <a:r>
              <a:rPr lang="fr-FR" sz="1600" err="1">
                <a:latin typeface="Livvic" pitchFamily="2" charset="77"/>
              </a:rPr>
              <a:t>limit</a:t>
            </a:r>
            <a:r>
              <a:rPr lang="fr-FR" sz="1600">
                <a:latin typeface="Livvic" pitchFamily="2" charset="77"/>
              </a:rPr>
              <a:t> the rotation of the camera and the </a:t>
            </a:r>
            <a:r>
              <a:rPr lang="fr-FR" sz="1600" err="1">
                <a:latin typeface="Livvic" pitchFamily="2" charset="77"/>
              </a:rPr>
              <a:t>launcher</a:t>
            </a:r>
            <a:r>
              <a:rPr lang="fr-FR" sz="1600">
                <a:latin typeface="Livvic" pitchFamily="2" charset="77"/>
              </a:rPr>
              <a:t> at 180° h</a:t>
            </a:r>
            <a:r>
              <a:rPr kumimoji="0" lang="en-CA" altLang="fr-FR" sz="1600" i="0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Livvic"/>
              </a:rPr>
              <a:t>orizontally</a:t>
            </a:r>
            <a:r>
              <a:rPr lang="fr-FR" sz="1600">
                <a:latin typeface="Livvic" pitchFamily="2" charset="77"/>
              </a:rPr>
              <a:t>.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13" name="Graphique 12" descr="Double geste d’appui contour">
            <a:extLst>
              <a:ext uri="{FF2B5EF4-FFF2-40B4-BE49-F238E27FC236}">
                <a16:creationId xmlns:a16="http://schemas.microsoft.com/office/drawing/2014/main" id="{50AEA00B-F2A2-A345-81C5-223601B638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5658" y="2906568"/>
            <a:ext cx="776618" cy="7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2705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Office PowerPoint</Application>
  <PresentationFormat>全屏显示(16:9)</PresentationFormat>
  <Paragraphs>201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Franklin Gothic Demi Cond</vt:lpstr>
      <vt:lpstr>Livvic</vt:lpstr>
      <vt:lpstr>Arial</vt:lpstr>
      <vt:lpstr>Catamaran Light</vt:lpstr>
      <vt:lpstr>Fira Sans Extra Condensed Medium</vt:lpstr>
      <vt:lpstr>Franklin Gothic Heavy</vt:lpstr>
      <vt:lpstr>Wingdings</vt:lpstr>
      <vt:lpstr>Engineering Project Proposal by Slidesgo</vt:lpstr>
      <vt:lpstr>Anti-drone System </vt:lpstr>
      <vt:lpstr>TEAM PRESENTATION </vt:lpstr>
      <vt:lpstr>03</vt:lpstr>
      <vt:lpstr>INTRODUCTION</vt:lpstr>
      <vt:lpstr>INTRODUCTION about the project</vt:lpstr>
      <vt:lpstr>INTRODUCTION about the project</vt:lpstr>
      <vt:lpstr>PowerPoint 演示文稿</vt:lpstr>
      <vt:lpstr>HARDWARE DESCRIPTION what we did </vt:lpstr>
      <vt:lpstr>HARDWARE DESCRIPTION what we did </vt:lpstr>
      <vt:lpstr>HARDWARE DESCRIPTION what we did </vt:lpstr>
      <vt:lpstr>PowerPoint 演示文稿</vt:lpstr>
      <vt:lpstr>SOFTWARE DESCRIPTION what we did </vt:lpstr>
      <vt:lpstr>SOFTWARE DESCRIPTION Scanning Function</vt:lpstr>
      <vt:lpstr>SOFTWARE DESCRIPTION tracking</vt:lpstr>
      <vt:lpstr>SOFTWARE DESCRIPTION tracking</vt:lpstr>
      <vt:lpstr>SOFTWARE DESCRIPTION Shooting </vt:lpstr>
      <vt:lpstr>PowerPoint 演示文稿</vt:lpstr>
      <vt:lpstr>SPECIFICATION TESTS Gold target  </vt:lpstr>
      <vt:lpstr>PowerPoint 演示文稿</vt:lpstr>
      <vt:lpstr>SPECIFICATION TESTS Gold target  </vt:lpstr>
      <vt:lpstr>PowerPoint 演示文稿</vt:lpstr>
      <vt:lpstr>DIFFICULTIES 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Ye Chen</cp:lastModifiedBy>
  <cp:revision>2</cp:revision>
  <dcterms:modified xsi:type="dcterms:W3CDTF">2023-01-18T14:28:04Z</dcterms:modified>
</cp:coreProperties>
</file>